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29" r:id="rId2"/>
    <p:sldId id="596" r:id="rId3"/>
    <p:sldId id="578" r:id="rId4"/>
    <p:sldId id="579" r:id="rId5"/>
    <p:sldId id="580" r:id="rId6"/>
    <p:sldId id="581" r:id="rId7"/>
    <p:sldId id="583" r:id="rId8"/>
    <p:sldId id="591" r:id="rId9"/>
    <p:sldId id="598" r:id="rId10"/>
    <p:sldId id="609" r:id="rId11"/>
    <p:sldId id="610" r:id="rId12"/>
    <p:sldId id="611" r:id="rId13"/>
    <p:sldId id="606" r:id="rId14"/>
    <p:sldId id="601" r:id="rId15"/>
    <p:sldId id="612" r:id="rId16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1F492A"/>
    <a:srgbClr val="005600"/>
    <a:srgbClr val="4A7EBB"/>
    <a:srgbClr val="142DE6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77" d="100"/>
          <a:sy n="77" d="100"/>
        </p:scale>
        <p:origin x="-117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82E5C8-B690-485C-8712-EEBA419C997F}" type="doc">
      <dgm:prSet loTypeId="urn:microsoft.com/office/officeart/2005/8/layout/radial4" loCatId="relationship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846D70F5-C324-4CBB-B08D-01F5D5FE5011}">
      <dgm:prSet phldrT="[Texto]" custT="1"/>
      <dgm:spPr>
        <a:xfrm>
          <a:off x="0" y="1246207"/>
          <a:ext cx="2659120" cy="2659120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9BBB59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s-MX" sz="32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Principio </a:t>
          </a:r>
          <a:r>
            <a:rPr lang="es-MX" sz="3200" b="1" i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 persona</a:t>
          </a:r>
          <a:endParaRPr lang="es-MX" sz="3200" b="1" i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D338B9B-C651-476C-9D57-09BF34A5A17A}" type="parTrans" cxnId="{604EE56B-A508-4CB4-B837-1E7CF098C020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0AF5B6CC-C9A4-4A68-B124-E4D0257376AF}" type="sibTrans" cxnId="{604EE56B-A508-4CB4-B837-1E7CF098C020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91C89E73-EE46-4426-878A-8CB593329F37}">
      <dgm:prSet phldrT="[Texto]" custT="1"/>
      <dgm:spPr>
        <a:xfrm>
          <a:off x="4195884" y="0"/>
          <a:ext cx="4229051" cy="1990132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9BBB59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s-ES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/>
            </a:rPr>
            <a:t>Cuando existan </a:t>
          </a:r>
          <a:r>
            <a:rPr lang="es-ES" sz="2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/>
            </a:rPr>
            <a:t>diferentes interpretaciones posibles a una norma jurídica</a:t>
          </a:r>
          <a:r>
            <a:rPr lang="es-ES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/>
            </a:rPr>
            <a:t>,  se deberá elegir aquella que más proteja a la persona</a:t>
          </a:r>
          <a:endParaRPr lang="es-MX" sz="2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36A9E69-04AD-4BAF-A278-FFC8E68236B3}" type="parTrans" cxnId="{484A201A-0766-43C0-ACF7-310DA57A5B54}">
      <dgm:prSet/>
      <dgm:spPr>
        <a:xfrm rot="20543572">
          <a:off x="2714840" y="1172994"/>
          <a:ext cx="3681810" cy="757849"/>
        </a:xfrm>
        <a:solidFill>
          <a:srgbClr val="9BBB5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es-MX">
            <a:latin typeface="+mn-lt"/>
          </a:endParaRPr>
        </a:p>
      </dgm:t>
    </dgm:pt>
    <dgm:pt modelId="{1D871845-8E64-46B9-B6F9-D3C1823025D0}" type="sibTrans" cxnId="{484A201A-0766-43C0-ACF7-310DA57A5B54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FC71145E-F1FE-480B-90A1-098FBE6B113A}">
      <dgm:prSet phldrT="[Texto]" custT="1"/>
      <dgm:spPr>
        <a:xfrm>
          <a:off x="4161962" y="2906411"/>
          <a:ext cx="4229051" cy="1990132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9BBB59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s-MX" sz="2400" b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Cuando </a:t>
          </a:r>
          <a:r>
            <a:rPr lang="es-MX" sz="2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se puedan aplicar dos o más normas jurídicas</a:t>
          </a:r>
          <a:r>
            <a:rPr lang="es-MX" sz="2400" b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, se deberá elegir aquella que mejor proteja a la persona.</a:t>
          </a:r>
          <a:endParaRPr lang="es-MX" sz="24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0E60A6D-E92C-434E-9790-008871AEF1E7}" type="parTrans" cxnId="{720357B3-D03F-4BE1-B737-68136555C0B2}">
      <dgm:prSet/>
      <dgm:spPr>
        <a:xfrm rot="900120">
          <a:off x="2754186" y="3058770"/>
          <a:ext cx="3583368" cy="757849"/>
        </a:xfrm>
        <a:solidFill>
          <a:srgbClr val="9BBB5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es-MX">
            <a:latin typeface="+mn-lt"/>
          </a:endParaRPr>
        </a:p>
      </dgm:t>
    </dgm:pt>
    <dgm:pt modelId="{9C38748E-7FD7-4B82-80C6-B5BD7A61A8E7}" type="sibTrans" cxnId="{720357B3-D03F-4BE1-B737-68136555C0B2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6F01798B-68A2-42B6-9955-82CC74E850DE}" type="pres">
      <dgm:prSet presAssocID="{1382E5C8-B690-485C-8712-EEBA419C997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3E20750-D4C1-45B0-AD76-B1262BD38384}" type="pres">
      <dgm:prSet presAssocID="{846D70F5-C324-4CBB-B08D-01F5D5FE5011}" presName="centerShape" presStyleLbl="node0" presStyleIdx="0" presStyleCnt="1" custLinFactNeighborX="-41610" custLinFactNeighborY="-10235"/>
      <dgm:spPr>
        <a:prstGeom prst="ellipse">
          <a:avLst/>
        </a:prstGeom>
      </dgm:spPr>
      <dgm:t>
        <a:bodyPr/>
        <a:lstStyle/>
        <a:p>
          <a:endParaRPr lang="es-MX"/>
        </a:p>
      </dgm:t>
    </dgm:pt>
    <dgm:pt modelId="{7DC96401-3E45-407F-A107-7DBF82E84D4E}" type="pres">
      <dgm:prSet presAssocID="{936A9E69-04AD-4BAF-A278-FFC8E68236B3}" presName="parTrans" presStyleLbl="bgSibTrans2D1" presStyleIdx="0" presStyleCnt="2" custAng="10873265" custScaleX="38990" custLinFactNeighborX="-33951" custLinFactNeighborY="-26692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MX"/>
        </a:p>
      </dgm:t>
    </dgm:pt>
    <dgm:pt modelId="{81396FC3-3120-41F4-9CC3-E39AEC41CE64}" type="pres">
      <dgm:prSet presAssocID="{91C89E73-EE46-4426-878A-8CB593329F37}" presName="node" presStyleLbl="node1" presStyleIdx="0" presStyleCnt="2" custScaleX="167410" custScaleY="98476" custRadScaleRad="110036" custRadScaleInc="11393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MX"/>
        </a:p>
      </dgm:t>
    </dgm:pt>
    <dgm:pt modelId="{0249288C-9AF7-487D-835E-569A568B2FA3}" type="pres">
      <dgm:prSet presAssocID="{E0E60A6D-E92C-434E-9790-008871AEF1E7}" presName="parTrans" presStyleLbl="bgSibTrans2D1" presStyleIdx="1" presStyleCnt="2" custAng="19742996" custFlipHor="1" custScaleX="37337" custLinFactNeighborX="-33051" custLinFactNeighborY="38670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MX"/>
        </a:p>
      </dgm:t>
    </dgm:pt>
    <dgm:pt modelId="{4D04CA37-965D-490D-9478-F74E9B1A2401}" type="pres">
      <dgm:prSet presAssocID="{FC71145E-F1FE-480B-90A1-098FBE6B113A}" presName="node" presStyleLbl="node1" presStyleIdx="1" presStyleCnt="2" custScaleX="167410" custScaleY="98476" custRadScaleRad="62765" custRadScaleInc="6518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MX"/>
        </a:p>
      </dgm:t>
    </dgm:pt>
  </dgm:ptLst>
  <dgm:cxnLst>
    <dgm:cxn modelId="{FE648462-59B3-4C20-9431-380A7611F474}" type="presOf" srcId="{1382E5C8-B690-485C-8712-EEBA419C997F}" destId="{6F01798B-68A2-42B6-9955-82CC74E850DE}" srcOrd="0" destOrd="0" presId="urn:microsoft.com/office/officeart/2005/8/layout/radial4"/>
    <dgm:cxn modelId="{1EA62C78-B570-4596-AAE4-97082011D480}" type="presOf" srcId="{846D70F5-C324-4CBB-B08D-01F5D5FE5011}" destId="{43E20750-D4C1-45B0-AD76-B1262BD38384}" srcOrd="0" destOrd="0" presId="urn:microsoft.com/office/officeart/2005/8/layout/radial4"/>
    <dgm:cxn modelId="{720357B3-D03F-4BE1-B737-68136555C0B2}" srcId="{846D70F5-C324-4CBB-B08D-01F5D5FE5011}" destId="{FC71145E-F1FE-480B-90A1-098FBE6B113A}" srcOrd="1" destOrd="0" parTransId="{E0E60A6D-E92C-434E-9790-008871AEF1E7}" sibTransId="{9C38748E-7FD7-4B82-80C6-B5BD7A61A8E7}"/>
    <dgm:cxn modelId="{70504D0E-D0EF-40BD-912D-C834D116F9E4}" type="presOf" srcId="{FC71145E-F1FE-480B-90A1-098FBE6B113A}" destId="{4D04CA37-965D-490D-9478-F74E9B1A2401}" srcOrd="0" destOrd="0" presId="urn:microsoft.com/office/officeart/2005/8/layout/radial4"/>
    <dgm:cxn modelId="{A00D6F3E-2DD5-4B58-9DD8-359459C58F12}" type="presOf" srcId="{E0E60A6D-E92C-434E-9790-008871AEF1E7}" destId="{0249288C-9AF7-487D-835E-569A568B2FA3}" srcOrd="0" destOrd="0" presId="urn:microsoft.com/office/officeart/2005/8/layout/radial4"/>
    <dgm:cxn modelId="{604EE56B-A508-4CB4-B837-1E7CF098C020}" srcId="{1382E5C8-B690-485C-8712-EEBA419C997F}" destId="{846D70F5-C324-4CBB-B08D-01F5D5FE5011}" srcOrd="0" destOrd="0" parTransId="{FD338B9B-C651-476C-9D57-09BF34A5A17A}" sibTransId="{0AF5B6CC-C9A4-4A68-B124-E4D0257376AF}"/>
    <dgm:cxn modelId="{B4A05DFD-480D-4658-8E3E-9D88E26D3E9C}" type="presOf" srcId="{91C89E73-EE46-4426-878A-8CB593329F37}" destId="{81396FC3-3120-41F4-9CC3-E39AEC41CE64}" srcOrd="0" destOrd="0" presId="urn:microsoft.com/office/officeart/2005/8/layout/radial4"/>
    <dgm:cxn modelId="{484A201A-0766-43C0-ACF7-310DA57A5B54}" srcId="{846D70F5-C324-4CBB-B08D-01F5D5FE5011}" destId="{91C89E73-EE46-4426-878A-8CB593329F37}" srcOrd="0" destOrd="0" parTransId="{936A9E69-04AD-4BAF-A278-FFC8E68236B3}" sibTransId="{1D871845-8E64-46B9-B6F9-D3C1823025D0}"/>
    <dgm:cxn modelId="{3FBA93DA-71B7-45D3-9EA9-6EEDC3DCC647}" type="presOf" srcId="{936A9E69-04AD-4BAF-A278-FFC8E68236B3}" destId="{7DC96401-3E45-407F-A107-7DBF82E84D4E}" srcOrd="0" destOrd="0" presId="urn:microsoft.com/office/officeart/2005/8/layout/radial4"/>
    <dgm:cxn modelId="{1F7D88C4-E95E-4DA1-A3C9-5F78E6F290F9}" type="presParOf" srcId="{6F01798B-68A2-42B6-9955-82CC74E850DE}" destId="{43E20750-D4C1-45B0-AD76-B1262BD38384}" srcOrd="0" destOrd="0" presId="urn:microsoft.com/office/officeart/2005/8/layout/radial4"/>
    <dgm:cxn modelId="{B335D1B9-43D6-47B4-91BF-C66E312AF92B}" type="presParOf" srcId="{6F01798B-68A2-42B6-9955-82CC74E850DE}" destId="{7DC96401-3E45-407F-A107-7DBF82E84D4E}" srcOrd="1" destOrd="0" presId="urn:microsoft.com/office/officeart/2005/8/layout/radial4"/>
    <dgm:cxn modelId="{144937B6-150D-4838-9814-339CA2A6622A}" type="presParOf" srcId="{6F01798B-68A2-42B6-9955-82CC74E850DE}" destId="{81396FC3-3120-41F4-9CC3-E39AEC41CE64}" srcOrd="2" destOrd="0" presId="urn:microsoft.com/office/officeart/2005/8/layout/radial4"/>
    <dgm:cxn modelId="{0115C92C-CF70-4FA2-9503-01A08870CD7F}" type="presParOf" srcId="{6F01798B-68A2-42B6-9955-82CC74E850DE}" destId="{0249288C-9AF7-487D-835E-569A568B2FA3}" srcOrd="3" destOrd="0" presId="urn:microsoft.com/office/officeart/2005/8/layout/radial4"/>
    <dgm:cxn modelId="{A7559A69-600D-47B8-AF4F-C1EAEEEE7EFD}" type="presParOf" srcId="{6F01798B-68A2-42B6-9955-82CC74E850DE}" destId="{4D04CA37-965D-490D-9478-F74E9B1A2401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95280E-F0CE-4E12-BE26-9199F2AAE2D9}" type="doc">
      <dgm:prSet loTypeId="urn:microsoft.com/office/officeart/2005/8/layout/process1" loCatId="process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E0D2ACF8-E59E-4626-93D3-B28C736DB211}">
      <dgm:prSet phldrT="[Texto]" custT="1"/>
      <dgm:spPr/>
      <dgm:t>
        <a:bodyPr/>
        <a:lstStyle/>
        <a:p>
          <a:r>
            <a:rPr lang="es-MX" sz="3600" b="1" dirty="0" smtClean="0"/>
            <a:t>Constitución</a:t>
          </a:r>
          <a:endParaRPr lang="es-MX" sz="3600" b="1" dirty="0"/>
        </a:p>
      </dgm:t>
    </dgm:pt>
    <dgm:pt modelId="{2EEF3EAB-8FF0-4ABB-924F-183E4DDAC30C}" type="parTrans" cxnId="{36CEE7C8-E28E-40EB-9AF1-FB6DCDF482AB}">
      <dgm:prSet/>
      <dgm:spPr/>
      <dgm:t>
        <a:bodyPr/>
        <a:lstStyle/>
        <a:p>
          <a:endParaRPr lang="es-MX"/>
        </a:p>
      </dgm:t>
    </dgm:pt>
    <dgm:pt modelId="{FB82B3CE-163B-49B1-AD96-9A87F8DB8417}" type="sibTrans" cxnId="{36CEE7C8-E28E-40EB-9AF1-FB6DCDF482AB}">
      <dgm:prSet/>
      <dgm:spPr/>
      <dgm:t>
        <a:bodyPr/>
        <a:lstStyle/>
        <a:p>
          <a:endParaRPr lang="es-MX"/>
        </a:p>
      </dgm:t>
    </dgm:pt>
    <dgm:pt modelId="{67CCA257-BB5D-4A0D-AFFB-5A6C54C4EDD4}">
      <dgm:prSet phldrT="[Texto]" custT="1"/>
      <dgm:spPr/>
      <dgm:t>
        <a:bodyPr/>
        <a:lstStyle/>
        <a:p>
          <a:r>
            <a:rPr lang="es-MX" sz="3600" b="1" dirty="0" smtClean="0"/>
            <a:t>Tratados internacionales</a:t>
          </a:r>
          <a:endParaRPr lang="es-MX" sz="3600" b="1" dirty="0"/>
        </a:p>
      </dgm:t>
    </dgm:pt>
    <dgm:pt modelId="{BDCEC3B7-4011-4F11-A355-25EC86598BFB}" type="parTrans" cxnId="{A61CA2B7-1D0D-4634-9EE1-6AAA62697339}">
      <dgm:prSet/>
      <dgm:spPr/>
      <dgm:t>
        <a:bodyPr/>
        <a:lstStyle/>
        <a:p>
          <a:endParaRPr lang="es-MX"/>
        </a:p>
      </dgm:t>
    </dgm:pt>
    <dgm:pt modelId="{A77AE499-AF9B-4DD5-88B3-AB7A331D5FD9}" type="sibTrans" cxnId="{A61CA2B7-1D0D-4634-9EE1-6AAA62697339}">
      <dgm:prSet/>
      <dgm:spPr/>
      <dgm:t>
        <a:bodyPr/>
        <a:lstStyle/>
        <a:p>
          <a:endParaRPr lang="es-MX"/>
        </a:p>
      </dgm:t>
    </dgm:pt>
    <dgm:pt modelId="{9F5C63FF-1BB8-469F-BA28-548F700E9E31}" type="pres">
      <dgm:prSet presAssocID="{4E95280E-F0CE-4E12-BE26-9199F2AAE2D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7DA71A3-064D-4D99-9937-CBEDE006F9D5}" type="pres">
      <dgm:prSet presAssocID="{E0D2ACF8-E59E-4626-93D3-B28C736DB21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9CE05A-C155-4BB0-9E77-DC21AD24204D}" type="pres">
      <dgm:prSet presAssocID="{FB82B3CE-163B-49B1-AD96-9A87F8DB8417}" presName="sibTrans" presStyleLbl="sibTrans2D1" presStyleIdx="0" presStyleCnt="1"/>
      <dgm:spPr>
        <a:prstGeom prst="plus">
          <a:avLst/>
        </a:prstGeom>
      </dgm:spPr>
      <dgm:t>
        <a:bodyPr/>
        <a:lstStyle/>
        <a:p>
          <a:endParaRPr lang="es-MX"/>
        </a:p>
      </dgm:t>
    </dgm:pt>
    <dgm:pt modelId="{250EF7D4-88FF-4C87-92C3-33E9F306C917}" type="pres">
      <dgm:prSet presAssocID="{FB82B3CE-163B-49B1-AD96-9A87F8DB8417}" presName="connectorText" presStyleLbl="sibTrans2D1" presStyleIdx="0" presStyleCnt="1"/>
      <dgm:spPr/>
      <dgm:t>
        <a:bodyPr/>
        <a:lstStyle/>
        <a:p>
          <a:endParaRPr lang="es-MX"/>
        </a:p>
      </dgm:t>
    </dgm:pt>
    <dgm:pt modelId="{D1D30D97-7D68-4B01-8A12-BD32F9AFD9B1}" type="pres">
      <dgm:prSet presAssocID="{67CCA257-BB5D-4A0D-AFFB-5A6C54C4EDD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61CA2B7-1D0D-4634-9EE1-6AAA62697339}" srcId="{4E95280E-F0CE-4E12-BE26-9199F2AAE2D9}" destId="{67CCA257-BB5D-4A0D-AFFB-5A6C54C4EDD4}" srcOrd="1" destOrd="0" parTransId="{BDCEC3B7-4011-4F11-A355-25EC86598BFB}" sibTransId="{A77AE499-AF9B-4DD5-88B3-AB7A331D5FD9}"/>
    <dgm:cxn modelId="{BD5A800F-922C-4E04-BBE9-739039E4F1E1}" type="presOf" srcId="{FB82B3CE-163B-49B1-AD96-9A87F8DB8417}" destId="{250EF7D4-88FF-4C87-92C3-33E9F306C917}" srcOrd="1" destOrd="0" presId="urn:microsoft.com/office/officeart/2005/8/layout/process1"/>
    <dgm:cxn modelId="{58A5078D-3346-4D9C-9C7F-F09E61B73C84}" type="presOf" srcId="{FB82B3CE-163B-49B1-AD96-9A87F8DB8417}" destId="{CC9CE05A-C155-4BB0-9E77-DC21AD24204D}" srcOrd="0" destOrd="0" presId="urn:microsoft.com/office/officeart/2005/8/layout/process1"/>
    <dgm:cxn modelId="{36CEE7C8-E28E-40EB-9AF1-FB6DCDF482AB}" srcId="{4E95280E-F0CE-4E12-BE26-9199F2AAE2D9}" destId="{E0D2ACF8-E59E-4626-93D3-B28C736DB211}" srcOrd="0" destOrd="0" parTransId="{2EEF3EAB-8FF0-4ABB-924F-183E4DDAC30C}" sibTransId="{FB82B3CE-163B-49B1-AD96-9A87F8DB8417}"/>
    <dgm:cxn modelId="{FDA5C4AE-9821-4425-B40A-6BE708CC6900}" type="presOf" srcId="{67CCA257-BB5D-4A0D-AFFB-5A6C54C4EDD4}" destId="{D1D30D97-7D68-4B01-8A12-BD32F9AFD9B1}" srcOrd="0" destOrd="0" presId="urn:microsoft.com/office/officeart/2005/8/layout/process1"/>
    <dgm:cxn modelId="{4621D538-25F5-482F-9BFA-FF141E183D60}" type="presOf" srcId="{E0D2ACF8-E59E-4626-93D3-B28C736DB211}" destId="{B7DA71A3-064D-4D99-9937-CBEDE006F9D5}" srcOrd="0" destOrd="0" presId="urn:microsoft.com/office/officeart/2005/8/layout/process1"/>
    <dgm:cxn modelId="{C113D69C-47D9-4FA3-902C-B2D80C2FB239}" type="presOf" srcId="{4E95280E-F0CE-4E12-BE26-9199F2AAE2D9}" destId="{9F5C63FF-1BB8-469F-BA28-548F700E9E31}" srcOrd="0" destOrd="0" presId="urn:microsoft.com/office/officeart/2005/8/layout/process1"/>
    <dgm:cxn modelId="{A17E7CFC-A2C9-4096-8CA5-4EAEA5B7310E}" type="presParOf" srcId="{9F5C63FF-1BB8-469F-BA28-548F700E9E31}" destId="{B7DA71A3-064D-4D99-9937-CBEDE006F9D5}" srcOrd="0" destOrd="0" presId="urn:microsoft.com/office/officeart/2005/8/layout/process1"/>
    <dgm:cxn modelId="{01CD1C52-F0CE-4A03-8E24-7D8B7D7CB927}" type="presParOf" srcId="{9F5C63FF-1BB8-469F-BA28-548F700E9E31}" destId="{CC9CE05A-C155-4BB0-9E77-DC21AD24204D}" srcOrd="1" destOrd="0" presId="urn:microsoft.com/office/officeart/2005/8/layout/process1"/>
    <dgm:cxn modelId="{B5B38DCF-1AE9-4547-9194-DEC99B07C6B4}" type="presParOf" srcId="{CC9CE05A-C155-4BB0-9E77-DC21AD24204D}" destId="{250EF7D4-88FF-4C87-92C3-33E9F306C917}" srcOrd="0" destOrd="0" presId="urn:microsoft.com/office/officeart/2005/8/layout/process1"/>
    <dgm:cxn modelId="{3468B220-223C-4C56-8A23-B81F13D3E248}" type="presParOf" srcId="{9F5C63FF-1BB8-469F-BA28-548F700E9E31}" destId="{D1D30D97-7D68-4B01-8A12-BD32F9AFD9B1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CB5050-7F25-42B6-8F6F-8B7BCC9C79CE}" type="doc">
      <dgm:prSet loTypeId="urn:microsoft.com/office/officeart/2005/8/layout/vList3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56FB2918-944E-4381-BA9A-8B531E9B3BAB}">
      <dgm:prSet phldrT="[Texto]"/>
      <dgm:spPr/>
      <dgm:t>
        <a:bodyPr/>
        <a:lstStyle/>
        <a:p>
          <a:r>
            <a:rPr lang="es-MX" dirty="0" smtClean="0"/>
            <a:t>Nueva relación jerárquica en la aplicación de las normas jurídicas. </a:t>
          </a:r>
          <a:endParaRPr lang="es-MX" dirty="0"/>
        </a:p>
      </dgm:t>
    </dgm:pt>
    <dgm:pt modelId="{1E830F00-828C-4699-9AAF-2234AC8BB9D9}" type="parTrans" cxnId="{9B994EA0-856D-4403-98D0-BC712BFD67A9}">
      <dgm:prSet/>
      <dgm:spPr/>
      <dgm:t>
        <a:bodyPr/>
        <a:lstStyle/>
        <a:p>
          <a:endParaRPr lang="es-MX"/>
        </a:p>
      </dgm:t>
    </dgm:pt>
    <dgm:pt modelId="{BD916394-7398-454E-83B9-E2D4507C5BA0}" type="sibTrans" cxnId="{9B994EA0-856D-4403-98D0-BC712BFD67A9}">
      <dgm:prSet/>
      <dgm:spPr/>
      <dgm:t>
        <a:bodyPr/>
        <a:lstStyle/>
        <a:p>
          <a:endParaRPr lang="es-MX"/>
        </a:p>
      </dgm:t>
    </dgm:pt>
    <dgm:pt modelId="{C3EF1ECD-3878-484E-A8F8-88E332F725EE}">
      <dgm:prSet phldrT="[Texto]"/>
      <dgm:spPr/>
      <dgm:t>
        <a:bodyPr/>
        <a:lstStyle/>
        <a:p>
          <a:r>
            <a:rPr lang="es-MX" dirty="0" smtClean="0"/>
            <a:t>Replanteamiento del principio de legalidad.</a:t>
          </a:r>
          <a:endParaRPr lang="es-MX" dirty="0"/>
        </a:p>
      </dgm:t>
    </dgm:pt>
    <dgm:pt modelId="{6DB07A99-AB9A-4EAF-97B6-1BCA7F32C0E2}" type="parTrans" cxnId="{1564F705-C0E9-4103-85A5-F0B8131DC0E8}">
      <dgm:prSet/>
      <dgm:spPr/>
      <dgm:t>
        <a:bodyPr/>
        <a:lstStyle/>
        <a:p>
          <a:endParaRPr lang="es-MX"/>
        </a:p>
      </dgm:t>
    </dgm:pt>
    <dgm:pt modelId="{C464A193-D662-4763-A7B0-C3F289877848}" type="sibTrans" cxnId="{1564F705-C0E9-4103-85A5-F0B8131DC0E8}">
      <dgm:prSet/>
      <dgm:spPr/>
      <dgm:t>
        <a:bodyPr/>
        <a:lstStyle/>
        <a:p>
          <a:endParaRPr lang="es-MX"/>
        </a:p>
      </dgm:t>
    </dgm:pt>
    <dgm:pt modelId="{307CEF82-8141-4C35-8465-DC1DAB6C7D5A}">
      <dgm:prSet/>
      <dgm:spPr/>
      <dgm:t>
        <a:bodyPr/>
        <a:lstStyle/>
        <a:p>
          <a:r>
            <a:rPr lang="es-MX" smtClean="0"/>
            <a:t>Ampliación de las fuentes normativas y nuevas reglas en su interrelación. </a:t>
          </a:r>
          <a:endParaRPr lang="es-MX" dirty="0"/>
        </a:p>
      </dgm:t>
    </dgm:pt>
    <dgm:pt modelId="{EA27D38C-C1CE-4931-8388-CE2D74550090}" type="parTrans" cxnId="{B0FA0A54-5A5E-40B7-975D-154222517ECB}">
      <dgm:prSet/>
      <dgm:spPr/>
      <dgm:t>
        <a:bodyPr/>
        <a:lstStyle/>
        <a:p>
          <a:endParaRPr lang="es-MX"/>
        </a:p>
      </dgm:t>
    </dgm:pt>
    <dgm:pt modelId="{6EF717CA-0051-4F17-A4BC-507D1CF68AFC}" type="sibTrans" cxnId="{B0FA0A54-5A5E-40B7-975D-154222517ECB}">
      <dgm:prSet/>
      <dgm:spPr/>
      <dgm:t>
        <a:bodyPr/>
        <a:lstStyle/>
        <a:p>
          <a:endParaRPr lang="es-MX"/>
        </a:p>
      </dgm:t>
    </dgm:pt>
    <dgm:pt modelId="{E16DE2F1-7CDC-4C0A-83C8-F6F084AC9528}" type="pres">
      <dgm:prSet presAssocID="{FCCB5050-7F25-42B6-8F6F-8B7BCC9C79CE}" presName="linearFlow" presStyleCnt="0">
        <dgm:presLayoutVars>
          <dgm:dir/>
          <dgm:resizeHandles val="exact"/>
        </dgm:presLayoutVars>
      </dgm:prSet>
      <dgm:spPr/>
    </dgm:pt>
    <dgm:pt modelId="{4C371CCF-D179-43A3-8C28-2F2D555B5727}" type="pres">
      <dgm:prSet presAssocID="{56FB2918-944E-4381-BA9A-8B531E9B3BAB}" presName="composite" presStyleCnt="0"/>
      <dgm:spPr/>
    </dgm:pt>
    <dgm:pt modelId="{F685E990-2B8C-4F1A-81C3-8A144F2C3AFE}" type="pres">
      <dgm:prSet presAssocID="{56FB2918-944E-4381-BA9A-8B531E9B3BAB}" presName="imgShp" presStyleLbl="fgImgPlace1" presStyleIdx="0" presStyleCnt="3"/>
      <dgm:spPr/>
    </dgm:pt>
    <dgm:pt modelId="{9D3D33EE-210B-4CDB-A415-4245F7A6414A}" type="pres">
      <dgm:prSet presAssocID="{56FB2918-944E-4381-BA9A-8B531E9B3BAB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618C822-19BA-4310-B304-9785B566E297}" type="pres">
      <dgm:prSet presAssocID="{BD916394-7398-454E-83B9-E2D4507C5BA0}" presName="spacing" presStyleCnt="0"/>
      <dgm:spPr/>
    </dgm:pt>
    <dgm:pt modelId="{20BF560F-C58B-49E1-B4B5-07ABAB4FF3B4}" type="pres">
      <dgm:prSet presAssocID="{C3EF1ECD-3878-484E-A8F8-88E332F725EE}" presName="composite" presStyleCnt="0"/>
      <dgm:spPr/>
    </dgm:pt>
    <dgm:pt modelId="{ECEAD48A-C392-490D-A9C1-301815DCFD55}" type="pres">
      <dgm:prSet presAssocID="{C3EF1ECD-3878-484E-A8F8-88E332F725EE}" presName="imgShp" presStyleLbl="fgImgPlace1" presStyleIdx="1" presStyleCnt="3"/>
      <dgm:spPr/>
    </dgm:pt>
    <dgm:pt modelId="{7AA2F969-4C02-4713-BEF3-D315C7D0FBE8}" type="pres">
      <dgm:prSet presAssocID="{C3EF1ECD-3878-484E-A8F8-88E332F725EE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104811C-6864-423D-BEA0-AAAE045B15B4}" type="pres">
      <dgm:prSet presAssocID="{C464A193-D662-4763-A7B0-C3F289877848}" presName="spacing" presStyleCnt="0"/>
      <dgm:spPr/>
    </dgm:pt>
    <dgm:pt modelId="{452FE705-E6BA-4673-853C-C5ED7F7D68E4}" type="pres">
      <dgm:prSet presAssocID="{307CEF82-8141-4C35-8465-DC1DAB6C7D5A}" presName="composite" presStyleCnt="0"/>
      <dgm:spPr/>
    </dgm:pt>
    <dgm:pt modelId="{E335268E-9D35-4A03-82C8-DD325BCAF6B6}" type="pres">
      <dgm:prSet presAssocID="{307CEF82-8141-4C35-8465-DC1DAB6C7D5A}" presName="imgShp" presStyleLbl="fgImgPlace1" presStyleIdx="2" presStyleCnt="3"/>
      <dgm:spPr/>
    </dgm:pt>
    <dgm:pt modelId="{DCA48C02-5171-4D31-99E9-B8FDF0EFDB26}" type="pres">
      <dgm:prSet presAssocID="{307CEF82-8141-4C35-8465-DC1DAB6C7D5A}" presName="txShp" presStyleLbl="node1" presStyleIdx="2" presStyleCnt="3">
        <dgm:presLayoutVars>
          <dgm:bulletEnabled val="1"/>
        </dgm:presLayoutVars>
      </dgm:prSet>
      <dgm:spPr/>
    </dgm:pt>
  </dgm:ptLst>
  <dgm:cxnLst>
    <dgm:cxn modelId="{1564F705-C0E9-4103-85A5-F0B8131DC0E8}" srcId="{FCCB5050-7F25-42B6-8F6F-8B7BCC9C79CE}" destId="{C3EF1ECD-3878-484E-A8F8-88E332F725EE}" srcOrd="1" destOrd="0" parTransId="{6DB07A99-AB9A-4EAF-97B6-1BCA7F32C0E2}" sibTransId="{C464A193-D662-4763-A7B0-C3F289877848}"/>
    <dgm:cxn modelId="{B0FA0A54-5A5E-40B7-975D-154222517ECB}" srcId="{FCCB5050-7F25-42B6-8F6F-8B7BCC9C79CE}" destId="{307CEF82-8141-4C35-8465-DC1DAB6C7D5A}" srcOrd="2" destOrd="0" parTransId="{EA27D38C-C1CE-4931-8388-CE2D74550090}" sibTransId="{6EF717CA-0051-4F17-A4BC-507D1CF68AFC}"/>
    <dgm:cxn modelId="{DE8851A3-2874-4A13-B57B-0114DA34C8EF}" type="presOf" srcId="{FCCB5050-7F25-42B6-8F6F-8B7BCC9C79CE}" destId="{E16DE2F1-7CDC-4C0A-83C8-F6F084AC9528}" srcOrd="0" destOrd="0" presId="urn:microsoft.com/office/officeart/2005/8/layout/vList3"/>
    <dgm:cxn modelId="{7573A107-F7FB-485A-B7EE-B7B14B46723F}" type="presOf" srcId="{C3EF1ECD-3878-484E-A8F8-88E332F725EE}" destId="{7AA2F969-4C02-4713-BEF3-D315C7D0FBE8}" srcOrd="0" destOrd="0" presId="urn:microsoft.com/office/officeart/2005/8/layout/vList3"/>
    <dgm:cxn modelId="{D37329E0-ACF2-4DC5-9941-23F55E3D51CD}" type="presOf" srcId="{56FB2918-944E-4381-BA9A-8B531E9B3BAB}" destId="{9D3D33EE-210B-4CDB-A415-4245F7A6414A}" srcOrd="0" destOrd="0" presId="urn:microsoft.com/office/officeart/2005/8/layout/vList3"/>
    <dgm:cxn modelId="{D668DDE8-E007-46F3-B3CB-3C6BD8735F7A}" type="presOf" srcId="{307CEF82-8141-4C35-8465-DC1DAB6C7D5A}" destId="{DCA48C02-5171-4D31-99E9-B8FDF0EFDB26}" srcOrd="0" destOrd="0" presId="urn:microsoft.com/office/officeart/2005/8/layout/vList3"/>
    <dgm:cxn modelId="{9B994EA0-856D-4403-98D0-BC712BFD67A9}" srcId="{FCCB5050-7F25-42B6-8F6F-8B7BCC9C79CE}" destId="{56FB2918-944E-4381-BA9A-8B531E9B3BAB}" srcOrd="0" destOrd="0" parTransId="{1E830F00-828C-4699-9AAF-2234AC8BB9D9}" sibTransId="{BD916394-7398-454E-83B9-E2D4507C5BA0}"/>
    <dgm:cxn modelId="{5B931071-79F9-45DE-91D0-0EF0958318CC}" type="presParOf" srcId="{E16DE2F1-7CDC-4C0A-83C8-F6F084AC9528}" destId="{4C371CCF-D179-43A3-8C28-2F2D555B5727}" srcOrd="0" destOrd="0" presId="urn:microsoft.com/office/officeart/2005/8/layout/vList3"/>
    <dgm:cxn modelId="{256055CE-1FD4-4CC3-9AA4-4802699969E6}" type="presParOf" srcId="{4C371CCF-D179-43A3-8C28-2F2D555B5727}" destId="{F685E990-2B8C-4F1A-81C3-8A144F2C3AFE}" srcOrd="0" destOrd="0" presId="urn:microsoft.com/office/officeart/2005/8/layout/vList3"/>
    <dgm:cxn modelId="{65098B1B-E5E8-4F9B-B4B6-DA6CF41C6485}" type="presParOf" srcId="{4C371CCF-D179-43A3-8C28-2F2D555B5727}" destId="{9D3D33EE-210B-4CDB-A415-4245F7A6414A}" srcOrd="1" destOrd="0" presId="urn:microsoft.com/office/officeart/2005/8/layout/vList3"/>
    <dgm:cxn modelId="{206C0877-9EF7-484B-AEF1-215CFA98BA84}" type="presParOf" srcId="{E16DE2F1-7CDC-4C0A-83C8-F6F084AC9528}" destId="{1618C822-19BA-4310-B304-9785B566E297}" srcOrd="1" destOrd="0" presId="urn:microsoft.com/office/officeart/2005/8/layout/vList3"/>
    <dgm:cxn modelId="{34A60974-AFF9-4B46-BD99-CD393AACAB5B}" type="presParOf" srcId="{E16DE2F1-7CDC-4C0A-83C8-F6F084AC9528}" destId="{20BF560F-C58B-49E1-B4B5-07ABAB4FF3B4}" srcOrd="2" destOrd="0" presId="urn:microsoft.com/office/officeart/2005/8/layout/vList3"/>
    <dgm:cxn modelId="{5EF268AA-33E4-4B5E-ACA4-9E55772E8990}" type="presParOf" srcId="{20BF560F-C58B-49E1-B4B5-07ABAB4FF3B4}" destId="{ECEAD48A-C392-490D-A9C1-301815DCFD55}" srcOrd="0" destOrd="0" presId="urn:microsoft.com/office/officeart/2005/8/layout/vList3"/>
    <dgm:cxn modelId="{908D90E0-268E-4F9F-A964-098452C5FEF9}" type="presParOf" srcId="{20BF560F-C58B-49E1-B4B5-07ABAB4FF3B4}" destId="{7AA2F969-4C02-4713-BEF3-D315C7D0FBE8}" srcOrd="1" destOrd="0" presId="urn:microsoft.com/office/officeart/2005/8/layout/vList3"/>
    <dgm:cxn modelId="{0D74A56B-F88B-4DBE-B38A-92C40ECE3997}" type="presParOf" srcId="{E16DE2F1-7CDC-4C0A-83C8-F6F084AC9528}" destId="{0104811C-6864-423D-BEA0-AAAE045B15B4}" srcOrd="3" destOrd="0" presId="urn:microsoft.com/office/officeart/2005/8/layout/vList3"/>
    <dgm:cxn modelId="{B325D85B-E6FD-4673-8685-A6CA905CD3C4}" type="presParOf" srcId="{E16DE2F1-7CDC-4C0A-83C8-F6F084AC9528}" destId="{452FE705-E6BA-4673-853C-C5ED7F7D68E4}" srcOrd="4" destOrd="0" presId="urn:microsoft.com/office/officeart/2005/8/layout/vList3"/>
    <dgm:cxn modelId="{5CDEFC63-2968-49E5-89B7-2A5032FE1484}" type="presParOf" srcId="{452FE705-E6BA-4673-853C-C5ED7F7D68E4}" destId="{E335268E-9D35-4A03-82C8-DD325BCAF6B6}" srcOrd="0" destOrd="0" presId="urn:microsoft.com/office/officeart/2005/8/layout/vList3"/>
    <dgm:cxn modelId="{4FAC8119-DED9-4515-8658-7CCA3974D844}" type="presParOf" srcId="{452FE705-E6BA-4673-853C-C5ED7F7D68E4}" destId="{DCA48C02-5171-4D31-99E9-B8FDF0EFDB2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20750-D4C1-45B0-AD76-B1262BD38384}">
      <dsp:nvSpPr>
        <dsp:cNvPr id="0" name=""/>
        <dsp:cNvSpPr/>
      </dsp:nvSpPr>
      <dsp:spPr>
        <a:xfrm>
          <a:off x="0" y="1030956"/>
          <a:ext cx="2659120" cy="2659120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9BBB59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Principio </a:t>
          </a:r>
          <a:r>
            <a:rPr lang="es-MX" sz="3200" b="1" i="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 persona</a:t>
          </a:r>
          <a:endParaRPr lang="es-MX" sz="3200" b="1" i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89419" y="1420375"/>
        <a:ext cx="1880282" cy="1880282"/>
      </dsp:txXfrm>
    </dsp:sp>
    <dsp:sp modelId="{7DC96401-3E45-407F-A107-7DBF82E84D4E}">
      <dsp:nvSpPr>
        <dsp:cNvPr id="0" name=""/>
        <dsp:cNvSpPr/>
      </dsp:nvSpPr>
      <dsp:spPr>
        <a:xfrm rot="9953439">
          <a:off x="2625867" y="892940"/>
          <a:ext cx="1413049" cy="757849"/>
        </a:xfrm>
        <a:prstGeom prst="leftArrow">
          <a:avLst>
            <a:gd name="adj1" fmla="val 60000"/>
            <a:gd name="adj2" fmla="val 50000"/>
          </a:avLst>
        </a:prstGeom>
        <a:solidFill>
          <a:srgbClr val="9BBB5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396FC3-3120-41F4-9CC3-E39AEC41CE64}">
      <dsp:nvSpPr>
        <dsp:cNvPr id="0" name=""/>
        <dsp:cNvSpPr/>
      </dsp:nvSpPr>
      <dsp:spPr>
        <a:xfrm>
          <a:off x="4195884" y="0"/>
          <a:ext cx="4229051" cy="1990132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9BBB59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/>
            </a:rPr>
            <a:t>Cuando existan </a:t>
          </a:r>
          <a:r>
            <a:rPr lang="es-ES" sz="2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/>
            </a:rPr>
            <a:t>diferentes interpretaciones posibles a una norma jurídica</a:t>
          </a:r>
          <a:r>
            <a:rPr lang="es-ES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rial"/>
            </a:rPr>
            <a:t>,  se deberá elegir aquella que más proteja a la persona</a:t>
          </a:r>
          <a:endParaRPr lang="es-MX" sz="2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254173" y="58289"/>
        <a:ext cx="4112473" cy="1873554"/>
      </dsp:txXfrm>
    </dsp:sp>
    <dsp:sp modelId="{0249288C-9AF7-487D-835E-569A568B2FA3}">
      <dsp:nvSpPr>
        <dsp:cNvPr id="0" name=""/>
        <dsp:cNvSpPr/>
      </dsp:nvSpPr>
      <dsp:spPr>
        <a:xfrm rot="1099726" flipH="1">
          <a:off x="2724388" y="2996873"/>
          <a:ext cx="1321513" cy="757849"/>
        </a:xfrm>
        <a:prstGeom prst="leftArrow">
          <a:avLst>
            <a:gd name="adj1" fmla="val 60000"/>
            <a:gd name="adj2" fmla="val 50000"/>
          </a:avLst>
        </a:prstGeom>
        <a:solidFill>
          <a:srgbClr val="9BBB59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04CA37-965D-490D-9478-F74E9B1A2401}">
      <dsp:nvSpPr>
        <dsp:cNvPr id="0" name=""/>
        <dsp:cNvSpPr/>
      </dsp:nvSpPr>
      <dsp:spPr>
        <a:xfrm>
          <a:off x="4167379" y="2474363"/>
          <a:ext cx="4229051" cy="1990132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38100" cap="flat" cmpd="sng" algn="ctr">
          <a:solidFill>
            <a:srgbClr val="9BBB59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Cuando </a:t>
          </a:r>
          <a:r>
            <a:rPr lang="es-MX" sz="2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se puedan aplicar dos o más normas jurídicas</a:t>
          </a:r>
          <a:r>
            <a:rPr lang="es-MX" sz="2400" b="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, se deberá elegir aquella que mejor proteja a la persona.</a:t>
          </a:r>
          <a:endParaRPr lang="es-MX" sz="24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225668" y="2532652"/>
        <a:ext cx="4112473" cy="1873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DA71A3-064D-4D99-9937-CBEDE006F9D5}">
      <dsp:nvSpPr>
        <dsp:cNvPr id="0" name=""/>
        <dsp:cNvSpPr/>
      </dsp:nvSpPr>
      <dsp:spPr>
        <a:xfrm>
          <a:off x="1607" y="860343"/>
          <a:ext cx="3427660" cy="205659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b="1" kern="1200" dirty="0" smtClean="0"/>
            <a:t>Constitución</a:t>
          </a:r>
          <a:endParaRPr lang="es-MX" sz="3600" b="1" kern="1200" dirty="0"/>
        </a:p>
      </dsp:txBody>
      <dsp:txXfrm>
        <a:off x="61843" y="920579"/>
        <a:ext cx="3307188" cy="1936124"/>
      </dsp:txXfrm>
    </dsp:sp>
    <dsp:sp modelId="{CC9CE05A-C155-4BB0-9E77-DC21AD24204D}">
      <dsp:nvSpPr>
        <dsp:cNvPr id="0" name=""/>
        <dsp:cNvSpPr/>
      </dsp:nvSpPr>
      <dsp:spPr>
        <a:xfrm>
          <a:off x="3772033" y="1463611"/>
          <a:ext cx="726664" cy="850059"/>
        </a:xfrm>
        <a:prstGeom prst="plus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/>
        </a:p>
      </dsp:txBody>
      <dsp:txXfrm>
        <a:off x="3772033" y="1633623"/>
        <a:ext cx="508665" cy="510035"/>
      </dsp:txXfrm>
    </dsp:sp>
    <dsp:sp modelId="{D1D30D97-7D68-4B01-8A12-BD32F9AFD9B1}">
      <dsp:nvSpPr>
        <dsp:cNvPr id="0" name=""/>
        <dsp:cNvSpPr/>
      </dsp:nvSpPr>
      <dsp:spPr>
        <a:xfrm>
          <a:off x="4800332" y="860343"/>
          <a:ext cx="3427660" cy="205659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b="1" kern="1200" dirty="0" smtClean="0"/>
            <a:t>Tratados internacionales</a:t>
          </a:r>
          <a:endParaRPr lang="es-MX" sz="3600" b="1" kern="1200" dirty="0"/>
        </a:p>
      </dsp:txBody>
      <dsp:txXfrm>
        <a:off x="4860568" y="920579"/>
        <a:ext cx="3307188" cy="19361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D33EE-210B-4CDB-A415-4245F7A6414A}">
      <dsp:nvSpPr>
        <dsp:cNvPr id="0" name=""/>
        <dsp:cNvSpPr/>
      </dsp:nvSpPr>
      <dsp:spPr>
        <a:xfrm rot="10800000">
          <a:off x="1693343" y="2086"/>
          <a:ext cx="5602582" cy="112866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Nueva relación jerárquica en la aplicación de las normas jurídicas. </a:t>
          </a:r>
          <a:endParaRPr lang="es-MX" sz="2400" kern="1200" dirty="0"/>
        </a:p>
      </dsp:txBody>
      <dsp:txXfrm rot="10800000">
        <a:off x="1975509" y="2086"/>
        <a:ext cx="5320416" cy="1128665"/>
      </dsp:txXfrm>
    </dsp:sp>
    <dsp:sp modelId="{F685E990-2B8C-4F1A-81C3-8A144F2C3AFE}">
      <dsp:nvSpPr>
        <dsp:cNvPr id="0" name=""/>
        <dsp:cNvSpPr/>
      </dsp:nvSpPr>
      <dsp:spPr>
        <a:xfrm>
          <a:off x="1129010" y="2086"/>
          <a:ext cx="1128665" cy="112866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A2F969-4C02-4713-BEF3-D315C7D0FBE8}">
      <dsp:nvSpPr>
        <dsp:cNvPr id="0" name=""/>
        <dsp:cNvSpPr/>
      </dsp:nvSpPr>
      <dsp:spPr>
        <a:xfrm rot="10800000">
          <a:off x="1693343" y="1467667"/>
          <a:ext cx="5602582" cy="112866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Replanteamiento del principio de legalidad.</a:t>
          </a:r>
          <a:endParaRPr lang="es-MX" sz="2400" kern="1200" dirty="0"/>
        </a:p>
      </dsp:txBody>
      <dsp:txXfrm rot="10800000">
        <a:off x="1975509" y="1467667"/>
        <a:ext cx="5320416" cy="1128665"/>
      </dsp:txXfrm>
    </dsp:sp>
    <dsp:sp modelId="{ECEAD48A-C392-490D-A9C1-301815DCFD55}">
      <dsp:nvSpPr>
        <dsp:cNvPr id="0" name=""/>
        <dsp:cNvSpPr/>
      </dsp:nvSpPr>
      <dsp:spPr>
        <a:xfrm>
          <a:off x="1129010" y="1467667"/>
          <a:ext cx="1128665" cy="112866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A48C02-5171-4D31-99E9-B8FDF0EFDB26}">
      <dsp:nvSpPr>
        <dsp:cNvPr id="0" name=""/>
        <dsp:cNvSpPr/>
      </dsp:nvSpPr>
      <dsp:spPr>
        <a:xfrm rot="10800000">
          <a:off x="1693343" y="2933248"/>
          <a:ext cx="5602582" cy="112866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smtClean="0"/>
            <a:t>Ampliación de las fuentes normativas y nuevas reglas en su interrelación. </a:t>
          </a:r>
          <a:endParaRPr lang="es-MX" sz="2400" kern="1200" dirty="0"/>
        </a:p>
      </dsp:txBody>
      <dsp:txXfrm rot="10800000">
        <a:off x="1975509" y="2933248"/>
        <a:ext cx="5320416" cy="1128665"/>
      </dsp:txXfrm>
    </dsp:sp>
    <dsp:sp modelId="{E335268E-9D35-4A03-82C8-DD325BCAF6B6}">
      <dsp:nvSpPr>
        <dsp:cNvPr id="0" name=""/>
        <dsp:cNvSpPr/>
      </dsp:nvSpPr>
      <dsp:spPr>
        <a:xfrm>
          <a:off x="1129010" y="2933248"/>
          <a:ext cx="1128665" cy="1128665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F7799-947A-4C8F-9A59-5595B8AD17D9}" type="datetimeFigureOut">
              <a:rPr lang="es-MX" smtClean="0"/>
              <a:t>29/09/2014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D62C2-5481-4231-84E9-D367F2A21B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5808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DB74021-DAE1-4C8C-AD78-DA5F5BC750BC}" type="datetimeFigureOut">
              <a:rPr lang="es-MX" smtClean="0"/>
              <a:t>29/09/2014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5FDC54-24C8-433B-A778-7946845691D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2639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656-4DE7-FD49-9857-46663ABCE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29/09/2014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BDF-931D-1E4A-BFBF-C06E501067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55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656-4DE7-FD49-9857-46663ABCE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29/09/2014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BDF-931D-1E4A-BFBF-C06E501067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43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656-4DE7-FD49-9857-46663ABCE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29/09/2014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BDF-931D-1E4A-BFBF-C06E501067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112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656-4DE7-FD49-9857-46663ABCE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29/09/2014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BDF-931D-1E4A-BFBF-C06E501067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656-4DE7-FD49-9857-46663ABCE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29/09/2014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BDF-931D-1E4A-BFBF-C06E501067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284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656-4DE7-FD49-9857-46663ABCE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29/09/2014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BDF-931D-1E4A-BFBF-C06E501067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32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656-4DE7-FD49-9857-46663ABCE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29/09/2014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BDF-931D-1E4A-BFBF-C06E501067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8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656-4DE7-FD49-9857-46663ABCE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29/09/2014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BDF-931D-1E4A-BFBF-C06E501067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706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656-4DE7-FD49-9857-46663ABCE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29/09/2014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BDF-931D-1E4A-BFBF-C06E501067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51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656-4DE7-FD49-9857-46663ABCE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29/09/2014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BDF-931D-1E4A-BFBF-C06E501067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25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8656-4DE7-FD49-9857-46663ABCE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29/09/2014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BDF-931D-1E4A-BFBF-C06E501067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95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A6B8656-4DE7-FD49-9857-46663ABCE532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29/09/2014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A3C7BDF-931D-1E4A-BFBF-C06E5010677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3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20531" y="21665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s-ES" dirty="0">
              <a:solidFill>
                <a:prstClr val="black"/>
              </a:solidFill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500578" y="6171310"/>
            <a:ext cx="8031862" cy="0"/>
          </a:xfrm>
          <a:prstGeom prst="line">
            <a:avLst/>
          </a:prstGeom>
          <a:ln>
            <a:solidFill>
              <a:srgbClr val="005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755575" y="1490861"/>
            <a:ext cx="7776865" cy="3666331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100" cap="none" dirty="0" smtClean="0">
                <a:solidFill>
                  <a:srgbClr val="005600"/>
                </a:solidFill>
              </a:rPr>
              <a:t/>
            </a:r>
            <a:br>
              <a:rPr lang="es-MX" sz="3100" cap="none" dirty="0" smtClean="0">
                <a:solidFill>
                  <a:srgbClr val="005600"/>
                </a:solidFill>
              </a:rPr>
            </a:br>
            <a:r>
              <a:rPr lang="es-MX" cap="none" dirty="0" smtClean="0">
                <a:solidFill>
                  <a:srgbClr val="1F492A"/>
                </a:solidFill>
              </a:rPr>
              <a:t>4</a:t>
            </a:r>
            <a:r>
              <a:rPr lang="es-MX" cap="none" baseline="30000" dirty="0" smtClean="0">
                <a:solidFill>
                  <a:srgbClr val="1F492A"/>
                </a:solidFill>
              </a:rPr>
              <a:t>to </a:t>
            </a:r>
            <a:r>
              <a:rPr lang="es-MX" cap="none" dirty="0" smtClean="0">
                <a:solidFill>
                  <a:srgbClr val="1F492A"/>
                </a:solidFill>
              </a:rPr>
              <a:t>CURSO INTERNACIONAL DE ALTA FORMACIÓN</a:t>
            </a:r>
            <a:r>
              <a:rPr lang="es-MX" sz="3100" cap="none" dirty="0" smtClean="0">
                <a:solidFill>
                  <a:srgbClr val="005600"/>
                </a:solidFill>
              </a:rPr>
              <a:t/>
            </a:r>
            <a:br>
              <a:rPr lang="es-MX" sz="3100" cap="none" dirty="0" smtClean="0">
                <a:solidFill>
                  <a:srgbClr val="005600"/>
                </a:solidFill>
              </a:rPr>
            </a:br>
            <a:r>
              <a:rPr lang="es-MX" sz="3100" cap="none" dirty="0">
                <a:solidFill>
                  <a:srgbClr val="005600"/>
                </a:solidFill>
              </a:rPr>
              <a:t/>
            </a:r>
            <a:br>
              <a:rPr lang="es-MX" sz="3100" cap="none" dirty="0">
                <a:solidFill>
                  <a:srgbClr val="005600"/>
                </a:solidFill>
              </a:rPr>
            </a:br>
            <a:r>
              <a:rPr lang="es-MX" sz="3100" cap="none" dirty="0" smtClean="0">
                <a:solidFill>
                  <a:srgbClr val="1F492A"/>
                </a:solidFill>
              </a:rPr>
              <a:t>La Armonización del orden jurídico nacional </a:t>
            </a:r>
            <a:r>
              <a:rPr lang="es-MX" sz="3100" cap="none" dirty="0">
                <a:solidFill>
                  <a:srgbClr val="1F492A"/>
                </a:solidFill>
              </a:rPr>
              <a:t>en material de igualdad y no </a:t>
            </a:r>
            <a:r>
              <a:rPr lang="es-MX" sz="3100" cap="none" dirty="0" smtClean="0">
                <a:solidFill>
                  <a:srgbClr val="1F492A"/>
                </a:solidFill>
              </a:rPr>
              <a:t>discriminación a la luz de la Reforma Constitucional de Derechos Humanos </a:t>
            </a:r>
            <a:r>
              <a:rPr lang="es-MX" sz="3100" cap="none" dirty="0" smtClean="0">
                <a:solidFill>
                  <a:srgbClr val="005600"/>
                </a:solidFill>
              </a:rPr>
              <a:t/>
            </a:r>
            <a:br>
              <a:rPr lang="es-MX" sz="3100" cap="none" dirty="0" smtClean="0">
                <a:solidFill>
                  <a:srgbClr val="005600"/>
                </a:solidFill>
              </a:rPr>
            </a:br>
            <a:r>
              <a:rPr lang="es-MX" sz="3100" cap="none" dirty="0" smtClean="0">
                <a:solidFill>
                  <a:srgbClr val="005600"/>
                </a:solidFill>
              </a:rPr>
              <a:t/>
            </a:r>
            <a:br>
              <a:rPr lang="es-MX" sz="3100" cap="none" dirty="0" smtClean="0">
                <a:solidFill>
                  <a:srgbClr val="005600"/>
                </a:solidFill>
              </a:rPr>
            </a:br>
            <a:r>
              <a:rPr lang="es-MX" sz="2400" b="0" cap="none" dirty="0" smtClean="0"/>
              <a:t>México, D.F., a 29 de septiembre de 2014.</a:t>
            </a:r>
            <a:br>
              <a:rPr lang="es-MX" sz="2400" b="0" cap="none" dirty="0" smtClean="0"/>
            </a:br>
            <a:endParaRPr lang="es-MX" sz="3600" b="0" dirty="0"/>
          </a:p>
        </p:txBody>
      </p:sp>
      <p:cxnSp>
        <p:nvCxnSpPr>
          <p:cNvPr id="11" name="Conector recto 5"/>
          <p:cNvCxnSpPr/>
          <p:nvPr/>
        </p:nvCxnSpPr>
        <p:spPr>
          <a:xfrm>
            <a:off x="500578" y="1268760"/>
            <a:ext cx="8031862" cy="0"/>
          </a:xfrm>
          <a:prstGeom prst="line">
            <a:avLst/>
          </a:prstGeom>
          <a:ln>
            <a:solidFill>
              <a:srgbClr val="005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886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467544" y="980728"/>
            <a:ext cx="8157592" cy="1080120"/>
          </a:xfrm>
          <a:prstGeom prst="rect">
            <a:avLst/>
          </a:prstGeom>
          <a:solidFill>
            <a:srgbClr val="005600"/>
          </a:solidFill>
          <a:ln>
            <a:solidFill>
              <a:srgbClr val="4A7EBB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>
                <a:solidFill>
                  <a:schemeClr val="bg1"/>
                </a:solidFill>
                <a:cs typeface="Arial"/>
              </a:rPr>
              <a:t>Impactos de la Reforma Constitucional en el Sistema Jurisdiccional</a:t>
            </a:r>
            <a:endParaRPr lang="es-MX" sz="3200" dirty="0" smtClean="0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053212655"/>
              </p:ext>
            </p:extLst>
          </p:nvPr>
        </p:nvGraphicFramePr>
        <p:xfrm>
          <a:off x="333872" y="2276872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842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080655" y="836712"/>
            <a:ext cx="6731705" cy="864096"/>
          </a:xfrm>
          <a:prstGeom prst="rect">
            <a:avLst/>
          </a:prstGeom>
          <a:solidFill>
            <a:srgbClr val="005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s-MX" sz="2800" dirty="0" smtClean="0">
                <a:solidFill>
                  <a:prstClr val="white"/>
                </a:solidFill>
              </a:rPr>
              <a:t>ARMONIZACIÓN DEL ORDEN JURÍDICO</a:t>
            </a:r>
            <a:endParaRPr lang="es-MX" sz="2800" dirty="0">
              <a:solidFill>
                <a:prstClr val="white"/>
              </a:solidFill>
            </a:endParaRPr>
          </a:p>
        </p:txBody>
      </p:sp>
      <p:sp>
        <p:nvSpPr>
          <p:cNvPr id="10" name="9 Abrir llave"/>
          <p:cNvSpPr/>
          <p:nvPr/>
        </p:nvSpPr>
        <p:spPr>
          <a:xfrm>
            <a:off x="2274872" y="2132856"/>
            <a:ext cx="864096" cy="18526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994952" y="2060848"/>
            <a:ext cx="345638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r>
              <a:rPr lang="es-MX" sz="2400" b="1" dirty="0" smtClean="0"/>
              <a:t>Armonización </a:t>
            </a:r>
            <a:r>
              <a:rPr lang="es-MX" sz="2400" b="1" i="1" dirty="0" smtClean="0"/>
              <a:t>Ipso Jure</a:t>
            </a:r>
          </a:p>
          <a:p>
            <a:endParaRPr lang="es-MX" sz="2400" b="1" i="1" dirty="0"/>
          </a:p>
          <a:p>
            <a:endParaRPr lang="es-MX" sz="2400" b="1" i="1" dirty="0" smtClean="0"/>
          </a:p>
          <a:p>
            <a:r>
              <a:rPr lang="es-MX" sz="2400" b="1" dirty="0" smtClean="0"/>
              <a:t>Armonización formal</a:t>
            </a:r>
            <a:endParaRPr lang="es-MX" sz="2400" b="1" dirty="0"/>
          </a:p>
        </p:txBody>
      </p:sp>
      <p:sp>
        <p:nvSpPr>
          <p:cNvPr id="14" name="13 Abrir llave"/>
          <p:cNvSpPr/>
          <p:nvPr/>
        </p:nvSpPr>
        <p:spPr>
          <a:xfrm>
            <a:off x="2274872" y="4437112"/>
            <a:ext cx="864096" cy="2039453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994952" y="4437112"/>
            <a:ext cx="345638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r>
              <a:rPr lang="es-MX" sz="2400" b="1" dirty="0" smtClean="0"/>
              <a:t>Armonización </a:t>
            </a:r>
            <a:r>
              <a:rPr lang="es-MX" sz="2400" b="1" i="1" dirty="0" smtClean="0"/>
              <a:t>Ipso Jure</a:t>
            </a:r>
          </a:p>
          <a:p>
            <a:endParaRPr lang="es-MX" sz="2400" b="1" i="1" dirty="0"/>
          </a:p>
          <a:p>
            <a:endParaRPr lang="es-MX" sz="2400" b="1" i="1" dirty="0" smtClean="0"/>
          </a:p>
          <a:p>
            <a:r>
              <a:rPr lang="es-MX" sz="2400" b="1" dirty="0" smtClean="0"/>
              <a:t>Armonización formal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58266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080655" y="836712"/>
            <a:ext cx="6731705" cy="864096"/>
          </a:xfrm>
          <a:prstGeom prst="rect">
            <a:avLst/>
          </a:prstGeom>
          <a:solidFill>
            <a:srgbClr val="005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s-MX" sz="2800" dirty="0" smtClean="0">
                <a:solidFill>
                  <a:prstClr val="white"/>
                </a:solidFill>
              </a:rPr>
              <a:t>La armonización del orden jurídico en la política de derechos humanos</a:t>
            </a:r>
            <a:endParaRPr lang="es-MX" sz="2800" dirty="0">
              <a:solidFill>
                <a:prstClr val="white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 algn="just">
              <a:buNone/>
            </a:pPr>
            <a:endParaRPr lang="es-MX" b="1" dirty="0">
              <a:solidFill>
                <a:srgbClr val="1F492A"/>
              </a:solidFill>
            </a:endParaRPr>
          </a:p>
          <a:p>
            <a:pPr marL="0" indent="0" algn="ctr">
              <a:buNone/>
            </a:pPr>
            <a:endParaRPr lang="es-MX" b="1" dirty="0">
              <a:solidFill>
                <a:srgbClr val="1F492A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1080655" y="2420888"/>
            <a:ext cx="6731705" cy="345638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2800" dirty="0" smtClean="0"/>
              <a:t>Plan Nacional de Desarrollo 2013 – 2018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sz="28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2800" dirty="0" smtClean="0"/>
              <a:t>Programa  Nacional para la Igualdad y la No Discriminación 2014 – 2018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sz="28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2800" dirty="0" smtClean="0"/>
              <a:t>Programa Nacional de Derechos Humanos 2014 - 2018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43613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 algn="just">
              <a:buNone/>
            </a:pPr>
            <a:endParaRPr lang="es-MX" b="1" dirty="0">
              <a:solidFill>
                <a:srgbClr val="1F492A"/>
              </a:solidFill>
            </a:endParaRPr>
          </a:p>
          <a:p>
            <a:pPr marL="0" indent="0" algn="ctr">
              <a:buNone/>
            </a:pPr>
            <a:endParaRPr lang="es-MX" b="1" dirty="0">
              <a:solidFill>
                <a:srgbClr val="1F492A"/>
              </a:solidFill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391710"/>
              </p:ext>
            </p:extLst>
          </p:nvPr>
        </p:nvGraphicFramePr>
        <p:xfrm>
          <a:off x="323528" y="842368"/>
          <a:ext cx="8568952" cy="542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284476"/>
                <a:gridCol w="4284476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Programa</a:t>
                      </a:r>
                      <a:r>
                        <a:rPr lang="es-MX" baseline="0" dirty="0" smtClean="0"/>
                        <a:t> Nacional de Derechos Humanos 2014-2018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Programa  Nacional para la Igualdad y la No Discriminación 2014-2018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Objetivo 1.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Lograr la efectiva implementación de la Reforma Constitucional de Derechos Humanos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Estrategia 1.2.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i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Promover la armonización legislativa </a:t>
                      </a:r>
                      <a:r>
                        <a:rPr lang="es-MX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conforme a los contenidos constitucionales establecidos en la reforma.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1.2.2. Presentar iniciativas para la armonización legislativa respecto de los contenidos de la reforma constitucional.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1.2.3. Colaborar con las autoridades locales competentes para la armonización de su marco normativo.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Objetivo 6.</a:t>
                      </a:r>
                    </a:p>
                    <a:p>
                      <a:endParaRPr lang="es-MX" sz="900" dirty="0" smtClean="0"/>
                    </a:p>
                    <a:p>
                      <a:r>
                        <a:rPr lang="es-MX" u="sng" dirty="0" smtClean="0"/>
                        <a:t>Promover la armonización del orden jurídico nacional </a:t>
                      </a:r>
                      <a:r>
                        <a:rPr lang="es-MX" dirty="0" smtClean="0"/>
                        <a:t>con los estándares más altos en materia de igualdad y no discriminación.</a:t>
                      </a:r>
                    </a:p>
                    <a:p>
                      <a:endParaRPr lang="es-MX" sz="800" dirty="0" smtClean="0"/>
                    </a:p>
                    <a:p>
                      <a:r>
                        <a:rPr lang="es-MX" i="1" dirty="0" smtClean="0"/>
                        <a:t>Estrategia 6.2. </a:t>
                      </a:r>
                    </a:p>
                    <a:p>
                      <a:endParaRPr lang="es-MX" sz="800" i="1" dirty="0" smtClean="0"/>
                    </a:p>
                    <a:p>
                      <a:r>
                        <a:rPr lang="es-MX" dirty="0" smtClean="0"/>
                        <a:t>Promover la armonización de la legislación nacional y federal con el artículo primero constitucional en materia de igualdad y no discriminación </a:t>
                      </a:r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Estrategia 6.3.</a:t>
                      </a:r>
                    </a:p>
                    <a:p>
                      <a:endParaRPr lang="es-MX" sz="800" dirty="0" smtClean="0"/>
                    </a:p>
                    <a:p>
                      <a:r>
                        <a:rPr lang="es-MX" dirty="0" smtClean="0"/>
                        <a:t>Promover la armonización de la legislación local con el artículo primero constitucional en materia de igualdad y no discriminación 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611560" y="1124744"/>
            <a:ext cx="7992888" cy="1800200"/>
          </a:xfrm>
          <a:prstGeom prst="rect">
            <a:avLst/>
          </a:prstGeom>
          <a:solidFill>
            <a:srgbClr val="005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MX" sz="2400" b="1" dirty="0" smtClean="0">
              <a:solidFill>
                <a:prstClr val="white"/>
              </a:solidFill>
            </a:endParaRPr>
          </a:p>
          <a:p>
            <a:pPr algn="ctr" defTabSz="457200"/>
            <a:endParaRPr lang="es-MX" sz="2400" b="1" dirty="0">
              <a:solidFill>
                <a:prstClr val="white"/>
              </a:solidFill>
            </a:endParaRPr>
          </a:p>
          <a:p>
            <a:pPr algn="ctr" defTabSz="457200"/>
            <a:r>
              <a:rPr lang="es-MX" sz="2800" b="1" dirty="0" smtClean="0">
                <a:solidFill>
                  <a:prstClr val="white"/>
                </a:solidFill>
              </a:rPr>
              <a:t>Mesa permanente de revisión de la normatividad administrativa de la APF para su armonización  con la reforma constitucional de derechos humanos</a:t>
            </a:r>
            <a:r>
              <a:rPr lang="es-MX" sz="3200" b="1" dirty="0" smtClean="0">
                <a:solidFill>
                  <a:prstClr val="white"/>
                </a:solidFill>
              </a:rPr>
              <a:t/>
            </a:r>
            <a:br>
              <a:rPr lang="es-MX" sz="3200" b="1" dirty="0" smtClean="0">
                <a:solidFill>
                  <a:prstClr val="white"/>
                </a:solidFill>
              </a:rPr>
            </a:br>
            <a:r>
              <a:rPr lang="es-MX" sz="3200" b="1" dirty="0" smtClean="0">
                <a:solidFill>
                  <a:prstClr val="white"/>
                </a:solidFill>
              </a:rPr>
              <a:t/>
            </a:r>
            <a:br>
              <a:rPr lang="es-MX" sz="3200" b="1" dirty="0" smtClean="0">
                <a:solidFill>
                  <a:prstClr val="white"/>
                </a:solidFill>
              </a:rPr>
            </a:br>
            <a:endParaRPr lang="es-MX" sz="3200" b="1" dirty="0">
              <a:solidFill>
                <a:prstClr val="white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0445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s-MX" dirty="0" smtClean="0">
              <a:solidFill>
                <a:srgbClr val="1F492A"/>
              </a:solidFill>
            </a:endParaRPr>
          </a:p>
          <a:p>
            <a:endParaRPr lang="es-MX" sz="2800" dirty="0" smtClean="0"/>
          </a:p>
          <a:p>
            <a:r>
              <a:rPr lang="es-MX" sz="2800" b="1" dirty="0" smtClean="0"/>
              <a:t>Instalación</a:t>
            </a:r>
            <a:r>
              <a:rPr lang="es-MX" sz="2800" dirty="0" smtClean="0"/>
              <a:t>: 13 de mayo de </a:t>
            </a:r>
            <a:r>
              <a:rPr lang="es-MX" sz="2800" dirty="0" smtClean="0"/>
              <a:t>2014</a:t>
            </a:r>
          </a:p>
          <a:p>
            <a:endParaRPr lang="es-MX" sz="900" dirty="0" smtClean="0"/>
          </a:p>
          <a:p>
            <a:r>
              <a:rPr lang="es-MX" sz="2800" b="1" dirty="0" smtClean="0"/>
              <a:t>Participantes</a:t>
            </a:r>
            <a:r>
              <a:rPr lang="es-MX" sz="2800" dirty="0" smtClean="0"/>
              <a:t>: dependencias y entidades de la Administración Pública Federal</a:t>
            </a:r>
          </a:p>
          <a:p>
            <a:endParaRPr lang="es-MX" sz="900" dirty="0" smtClean="0"/>
          </a:p>
          <a:p>
            <a:pPr algn="just"/>
            <a:r>
              <a:rPr lang="es-MX" sz="2800" b="1" dirty="0" smtClean="0"/>
              <a:t>Objetivo</a:t>
            </a:r>
            <a:r>
              <a:rPr lang="es-MX" sz="2800" dirty="0" smtClean="0"/>
              <a:t>: Analizar reglamentos, acuerdos, manuales y demás ordenamientos administrativos bajo una óptica de compatibilidad con los nuevos contenidos constitucionales en materia de derechos humanos, a fin de consolidar en el Poder Ejecutivo el cumplimiento de las obligaciones de los servidores públicos en la materia.  </a:t>
            </a:r>
          </a:p>
          <a:p>
            <a:endParaRPr lang="es-MX" sz="2800" dirty="0"/>
          </a:p>
          <a:p>
            <a:endParaRPr lang="es-MX" sz="2800" dirty="0" smtClean="0"/>
          </a:p>
          <a:p>
            <a:endParaRPr lang="es-MX" dirty="0" smtClean="0"/>
          </a:p>
          <a:p>
            <a:pPr marL="0" indent="0" algn="just">
              <a:buNone/>
            </a:pPr>
            <a:endParaRPr lang="es-MX" b="1" dirty="0">
              <a:solidFill>
                <a:srgbClr val="1F492A"/>
              </a:solidFill>
            </a:endParaRPr>
          </a:p>
          <a:p>
            <a:pPr marL="0" indent="0" algn="ctr">
              <a:buNone/>
            </a:pPr>
            <a:endParaRPr lang="es-MX" b="1" dirty="0">
              <a:solidFill>
                <a:srgbClr val="1F49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1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259630" y="1916832"/>
            <a:ext cx="6731705" cy="2592288"/>
          </a:xfrm>
          <a:prstGeom prst="rect">
            <a:avLst/>
          </a:prstGeom>
          <a:solidFill>
            <a:srgbClr val="005600"/>
          </a:solidFill>
          <a:ln>
            <a:solidFill>
              <a:srgbClr val="4A7E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s-MX" sz="2800" b="1" dirty="0" smtClean="0">
                <a:solidFill>
                  <a:prstClr val="white"/>
                </a:solidFill>
              </a:rPr>
              <a:t>COMENTARIOS FINALES </a:t>
            </a:r>
          </a:p>
          <a:p>
            <a:pPr algn="ctr" defTabSz="457200"/>
            <a:r>
              <a:rPr lang="es-MX" sz="2800" b="1" dirty="0" smtClean="0">
                <a:solidFill>
                  <a:prstClr val="white"/>
                </a:solidFill>
              </a:rPr>
              <a:t>Y PREGUNTAS</a:t>
            </a:r>
            <a:endParaRPr lang="es-MX" sz="2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46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259630" y="1988840"/>
            <a:ext cx="6731705" cy="2592288"/>
          </a:xfrm>
          <a:prstGeom prst="rect">
            <a:avLst/>
          </a:prstGeom>
          <a:solidFill>
            <a:srgbClr val="005600"/>
          </a:solidFill>
          <a:ln>
            <a:solidFill>
              <a:srgbClr val="4A7E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s-MX" sz="2800" b="1" dirty="0" smtClean="0">
                <a:solidFill>
                  <a:prstClr val="white"/>
                </a:solidFill>
              </a:rPr>
              <a:t>NUEVO MARCO CONSTITUCIONAL EN MATERIA DE DERECHOS HUMANOS</a:t>
            </a:r>
            <a:endParaRPr lang="es-MX" sz="2800" b="1" dirty="0" smtClean="0">
              <a:solidFill>
                <a:prstClr val="white"/>
              </a:solidFill>
            </a:endParaRPr>
          </a:p>
          <a:p>
            <a:pPr algn="ctr" defTabSz="457200"/>
            <a:endParaRPr lang="es-MX" sz="2800" b="1" dirty="0">
              <a:solidFill>
                <a:prstClr val="white"/>
              </a:solidFill>
            </a:endParaRPr>
          </a:p>
          <a:p>
            <a:pPr algn="ctr" defTabSz="457200"/>
            <a:r>
              <a:rPr lang="es-MX" sz="2800" b="1" dirty="0" smtClean="0">
                <a:solidFill>
                  <a:prstClr val="white"/>
                </a:solidFill>
              </a:rPr>
              <a:t>10 DE JUNIO DE 2011</a:t>
            </a:r>
            <a:endParaRPr lang="es-MX" sz="2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45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467544" y="980728"/>
            <a:ext cx="8157592" cy="1080120"/>
          </a:xfrm>
          <a:prstGeom prst="rect">
            <a:avLst/>
          </a:prstGeom>
          <a:solidFill>
            <a:srgbClr val="005600"/>
          </a:solidFill>
          <a:ln>
            <a:solidFill>
              <a:srgbClr val="4A7EBB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b="1" dirty="0" smtClean="0">
                <a:solidFill>
                  <a:schemeClr val="bg1"/>
                </a:solidFill>
                <a:latin typeface="Arial"/>
                <a:cs typeface="Arial"/>
              </a:rPr>
              <a:t>ART. 1° CONSTITUCIONAL: PRIMER PÁRRAFO</a:t>
            </a:r>
          </a:p>
        </p:txBody>
      </p:sp>
      <p:sp>
        <p:nvSpPr>
          <p:cNvPr id="8" name="3 Marcador de contenido"/>
          <p:cNvSpPr>
            <a:spLocks noGrp="1"/>
          </p:cNvSpPr>
          <p:nvPr>
            <p:ph sz="half" idx="1"/>
          </p:nvPr>
        </p:nvSpPr>
        <p:spPr>
          <a:xfrm>
            <a:off x="539552" y="2420888"/>
            <a:ext cx="3956248" cy="3705275"/>
          </a:xfrm>
        </p:spPr>
        <p:txBody>
          <a:bodyPr>
            <a:normAutofit fontScale="70000" lnSpcReduction="20000"/>
          </a:bodyPr>
          <a:lstStyle/>
          <a:p>
            <a:pPr marL="0" indent="0" algn="ctr" fontAlgn="base">
              <a:buNone/>
            </a:pP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previo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reforma</a:t>
            </a:r>
            <a:endParaRPr lang="es-MX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Estados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Unidos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Mexicanos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todo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individuo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gozará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garantías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otorga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Constitución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cuales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podrán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restringirse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suspenderse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en los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casos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y con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condiciones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misma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establece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  <p:sp>
        <p:nvSpPr>
          <p:cNvPr id="9" name="4 Marcador de contenido"/>
          <p:cNvSpPr txBox="1">
            <a:spLocks/>
          </p:cNvSpPr>
          <p:nvPr/>
        </p:nvSpPr>
        <p:spPr>
          <a:xfrm>
            <a:off x="4572000" y="2420888"/>
            <a:ext cx="4114800" cy="4248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3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33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vigente</a:t>
            </a:r>
            <a:endParaRPr lang="es-MX" sz="33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Estados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Unidos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Mexicanos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todas</a:t>
            </a:r>
            <a:r>
              <a:rPr lang="en-US" sz="3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US" sz="3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personas </a:t>
            </a:r>
            <a:r>
              <a:rPr lang="en-US" sz="33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gozarán</a:t>
            </a:r>
            <a:r>
              <a:rPr lang="en-US" sz="3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los </a:t>
            </a:r>
            <a:r>
              <a:rPr lang="en-US" sz="33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derechos</a:t>
            </a:r>
            <a:r>
              <a:rPr lang="en-US" sz="3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humanos</a:t>
            </a:r>
            <a:r>
              <a:rPr lang="en-US" sz="3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reconocidos</a:t>
            </a:r>
            <a:r>
              <a:rPr lang="en-US" sz="33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Constitución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33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3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33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tratados</a:t>
            </a:r>
            <a:r>
              <a:rPr lang="en-US" sz="33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internacionales</a:t>
            </a:r>
            <a:r>
              <a:rPr lang="en-US" sz="33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los </a:t>
            </a:r>
            <a:r>
              <a:rPr lang="en-US" sz="33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US" sz="33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Estado </a:t>
            </a:r>
            <a:r>
              <a:rPr lang="en-US" sz="33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Mexicano</a:t>
            </a:r>
            <a:r>
              <a:rPr lang="en-US" sz="33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 parte, </a:t>
            </a:r>
            <a:r>
              <a:rPr lang="en-US" sz="33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así</a:t>
            </a:r>
            <a:r>
              <a:rPr lang="en-US" sz="33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33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33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US" sz="33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garantías</a:t>
            </a:r>
            <a:r>
              <a:rPr lang="en-US" sz="33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33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33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protección</a:t>
            </a:r>
            <a:r>
              <a:rPr lang="en-US" sz="33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cuyo</a:t>
            </a:r>
            <a:r>
              <a:rPr lang="en-US" sz="3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ejercicio</a:t>
            </a:r>
            <a:r>
              <a:rPr lang="en-US" sz="3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33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podrá</a:t>
            </a:r>
            <a:r>
              <a:rPr lang="en-US" sz="3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restringirse</a:t>
            </a:r>
            <a:r>
              <a:rPr lang="en-US" sz="3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suspenderse</a:t>
            </a:r>
            <a:r>
              <a:rPr lang="en-US" sz="3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salvo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casos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bajo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condiciones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Constitución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establece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5179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979712" y="2047236"/>
            <a:ext cx="4709949" cy="4536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400" dirty="0" smtClean="0">
              <a:latin typeface="+mj-lt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400" dirty="0" smtClean="0"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cs typeface="Arial" panose="020B0604020202020204" pitchFamily="34" charset="0"/>
              </a:rPr>
              <a:t>Las </a:t>
            </a:r>
            <a:r>
              <a:rPr lang="en-US" sz="2400" b="1" dirty="0" err="1">
                <a:cs typeface="Arial" panose="020B0604020202020204" pitchFamily="34" charset="0"/>
              </a:rPr>
              <a:t>normas</a:t>
            </a:r>
            <a:r>
              <a:rPr lang="en-US" sz="2400" b="1" dirty="0">
                <a:cs typeface="Arial" panose="020B0604020202020204" pitchFamily="34" charset="0"/>
              </a:rPr>
              <a:t> </a:t>
            </a:r>
            <a:r>
              <a:rPr lang="en-US" sz="2400" b="1" dirty="0" err="1">
                <a:cs typeface="Arial" panose="020B0604020202020204" pitchFamily="34" charset="0"/>
              </a:rPr>
              <a:t>relativas</a:t>
            </a:r>
            <a:r>
              <a:rPr lang="en-US" sz="2400" b="1" dirty="0">
                <a:cs typeface="Arial" panose="020B0604020202020204" pitchFamily="34" charset="0"/>
              </a:rPr>
              <a:t> a los </a:t>
            </a:r>
            <a:r>
              <a:rPr lang="en-US" sz="2400" b="1" dirty="0" err="1">
                <a:cs typeface="Arial" panose="020B0604020202020204" pitchFamily="34" charset="0"/>
              </a:rPr>
              <a:t>derechos</a:t>
            </a:r>
            <a:r>
              <a:rPr lang="en-US" sz="2400" b="1" dirty="0">
                <a:cs typeface="Arial" panose="020B0604020202020204" pitchFamily="34" charset="0"/>
              </a:rPr>
              <a:t> </a:t>
            </a:r>
            <a:r>
              <a:rPr lang="en-US" sz="2400" b="1" dirty="0" err="1">
                <a:cs typeface="Arial" panose="020B0604020202020204" pitchFamily="34" charset="0"/>
              </a:rPr>
              <a:t>humanos</a:t>
            </a:r>
            <a:r>
              <a:rPr lang="en-US" sz="2400" b="1" dirty="0"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se </a:t>
            </a:r>
            <a:r>
              <a:rPr lang="en-US" sz="2400" b="1" dirty="0" err="1">
                <a:solidFill>
                  <a:srgbClr val="FF0000"/>
                </a:solidFill>
                <a:cs typeface="Arial" panose="020B0604020202020204" pitchFamily="34" charset="0"/>
              </a:rPr>
              <a:t>interpretarán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 de </a:t>
            </a:r>
            <a:r>
              <a:rPr lang="en-US" sz="2400" b="1" dirty="0" err="1">
                <a:solidFill>
                  <a:srgbClr val="FF0000"/>
                </a:solidFill>
                <a:cs typeface="Arial" panose="020B0604020202020204" pitchFamily="34" charset="0"/>
              </a:rPr>
              <a:t>conformidad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 con </a:t>
            </a:r>
            <a:r>
              <a:rPr lang="en-US" sz="2400" b="1" dirty="0" err="1">
                <a:solidFill>
                  <a:srgbClr val="FF0000"/>
                </a:solidFill>
                <a:cs typeface="Arial" panose="020B0604020202020204" pitchFamily="34" charset="0"/>
              </a:rPr>
              <a:t>esta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Arial" panose="020B0604020202020204" pitchFamily="34" charset="0"/>
              </a:rPr>
              <a:t>Constitución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 y con los </a:t>
            </a:r>
            <a:r>
              <a:rPr lang="en-US" sz="2400" b="1" dirty="0" err="1">
                <a:solidFill>
                  <a:srgbClr val="FF0000"/>
                </a:solidFill>
                <a:cs typeface="Arial" panose="020B0604020202020204" pitchFamily="34" charset="0"/>
              </a:rPr>
              <a:t>tratados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cs typeface="Arial" panose="020B0604020202020204" pitchFamily="34" charset="0"/>
              </a:rPr>
              <a:t>internacionales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 de la </a:t>
            </a:r>
            <a:r>
              <a:rPr lang="en-US" sz="2400" b="1" dirty="0" err="1">
                <a:solidFill>
                  <a:srgbClr val="FF0000"/>
                </a:solidFill>
                <a:cs typeface="Arial" panose="020B0604020202020204" pitchFamily="34" charset="0"/>
              </a:rPr>
              <a:t>materia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42DE6"/>
                </a:solidFill>
                <a:cs typeface="Arial" panose="020B0604020202020204" pitchFamily="34" charset="0"/>
              </a:rPr>
              <a:t>favoreciendo</a:t>
            </a:r>
            <a:r>
              <a:rPr lang="en-US" sz="2400" b="1" dirty="0">
                <a:solidFill>
                  <a:srgbClr val="142DE6"/>
                </a:solidFill>
                <a:cs typeface="Arial" panose="020B0604020202020204" pitchFamily="34" charset="0"/>
              </a:rPr>
              <a:t> en </a:t>
            </a:r>
            <a:r>
              <a:rPr lang="en-US" sz="2400" b="1" dirty="0" err="1">
                <a:solidFill>
                  <a:srgbClr val="142DE6"/>
                </a:solidFill>
                <a:cs typeface="Arial" panose="020B0604020202020204" pitchFamily="34" charset="0"/>
              </a:rPr>
              <a:t>todo</a:t>
            </a:r>
            <a:r>
              <a:rPr lang="en-US" sz="2400" b="1" dirty="0">
                <a:solidFill>
                  <a:srgbClr val="142DE6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42DE6"/>
                </a:solidFill>
                <a:cs typeface="Arial" panose="020B0604020202020204" pitchFamily="34" charset="0"/>
              </a:rPr>
              <a:t>tiempo</a:t>
            </a:r>
            <a:r>
              <a:rPr lang="en-US" sz="2400" b="1" dirty="0">
                <a:solidFill>
                  <a:srgbClr val="142DE6"/>
                </a:solidFill>
                <a:cs typeface="Arial" panose="020B0604020202020204" pitchFamily="34" charset="0"/>
              </a:rPr>
              <a:t> a </a:t>
            </a:r>
            <a:r>
              <a:rPr lang="en-US" sz="2400" b="1" dirty="0" err="1">
                <a:solidFill>
                  <a:srgbClr val="142DE6"/>
                </a:solidFill>
                <a:cs typeface="Arial" panose="020B0604020202020204" pitchFamily="34" charset="0"/>
              </a:rPr>
              <a:t>las</a:t>
            </a:r>
            <a:r>
              <a:rPr lang="en-US" sz="2400" b="1" dirty="0">
                <a:solidFill>
                  <a:srgbClr val="142DE6"/>
                </a:solidFill>
                <a:cs typeface="Arial" panose="020B0604020202020204" pitchFamily="34" charset="0"/>
              </a:rPr>
              <a:t> personas la </a:t>
            </a:r>
            <a:r>
              <a:rPr lang="en-US" sz="2400" b="1" dirty="0" err="1">
                <a:solidFill>
                  <a:srgbClr val="142DE6"/>
                </a:solidFill>
                <a:cs typeface="Arial" panose="020B0604020202020204" pitchFamily="34" charset="0"/>
              </a:rPr>
              <a:t>protección</a:t>
            </a:r>
            <a:r>
              <a:rPr lang="en-US" sz="2400" b="1" dirty="0">
                <a:solidFill>
                  <a:srgbClr val="142DE6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42DE6"/>
                </a:solidFill>
                <a:cs typeface="Arial" panose="020B0604020202020204" pitchFamily="34" charset="0"/>
              </a:rPr>
              <a:t>más</a:t>
            </a:r>
            <a:r>
              <a:rPr lang="en-US" sz="2400" b="1" dirty="0">
                <a:solidFill>
                  <a:srgbClr val="142DE6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42DE6"/>
                </a:solidFill>
                <a:cs typeface="Arial" panose="020B0604020202020204" pitchFamily="34" charset="0"/>
              </a:rPr>
              <a:t>amplia</a:t>
            </a:r>
            <a:r>
              <a:rPr lang="en-US" sz="2400" b="1" dirty="0">
                <a:solidFill>
                  <a:srgbClr val="142DE6"/>
                </a:solidFill>
              </a:rPr>
              <a:t>.</a:t>
            </a:r>
            <a:endParaRPr lang="es-MX" sz="2400" b="1" dirty="0">
              <a:solidFill>
                <a:srgbClr val="142DE6"/>
              </a:solidFill>
            </a:endParaRPr>
          </a:p>
          <a:p>
            <a:endParaRPr lang="es-MX" dirty="0"/>
          </a:p>
        </p:txBody>
      </p:sp>
      <p:sp>
        <p:nvSpPr>
          <p:cNvPr id="5" name="4 Llamada ovalada"/>
          <p:cNvSpPr/>
          <p:nvPr/>
        </p:nvSpPr>
        <p:spPr>
          <a:xfrm>
            <a:off x="6545583" y="2420888"/>
            <a:ext cx="2448272" cy="1224136"/>
          </a:xfrm>
          <a:prstGeom prst="wedgeEllipseCallout">
            <a:avLst>
              <a:gd name="adj1" fmla="val -43765"/>
              <a:gd name="adj2" fmla="val 85929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Cláusula de Int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erpretación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Conforme</a:t>
            </a:r>
            <a:endParaRPr lang="es-MX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5 Llamada ovalada"/>
          <p:cNvSpPr/>
          <p:nvPr/>
        </p:nvSpPr>
        <p:spPr>
          <a:xfrm flipH="1">
            <a:off x="107504" y="3499710"/>
            <a:ext cx="1872208" cy="1326356"/>
          </a:xfrm>
          <a:prstGeom prst="wedgeEllipseCallout">
            <a:avLst>
              <a:gd name="adj1" fmla="val -63069"/>
              <a:gd name="adj2" fmla="val 78988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2">
                    <a:lumMod val="75000"/>
                  </a:schemeClr>
                </a:solidFill>
              </a:rPr>
              <a:t>Principio Pro Persona</a:t>
            </a:r>
            <a:endParaRPr lang="es-MX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67544" y="980728"/>
            <a:ext cx="8157592" cy="1080120"/>
          </a:xfrm>
          <a:prstGeom prst="rect">
            <a:avLst/>
          </a:prstGeom>
          <a:solidFill>
            <a:srgbClr val="005600"/>
          </a:solidFill>
          <a:ln>
            <a:solidFill>
              <a:srgbClr val="4A7EBB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b="1" dirty="0" smtClean="0">
                <a:solidFill>
                  <a:schemeClr val="bg1"/>
                </a:solidFill>
                <a:latin typeface="Arial"/>
                <a:cs typeface="Arial"/>
              </a:rPr>
              <a:t>ART. 1° CONSTITUCIONAL: SEGUNDO PÁRRAFO</a:t>
            </a:r>
          </a:p>
        </p:txBody>
      </p:sp>
    </p:spTree>
    <p:extLst>
      <p:ext uri="{BB962C8B-B14F-4D97-AF65-F5344CB8AC3E}">
        <p14:creationId xmlns:p14="http://schemas.microsoft.com/office/powerpoint/2010/main" val="140579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37928" y="2420888"/>
            <a:ext cx="7416824" cy="381642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MX" sz="2400" b="1" dirty="0" smtClean="0">
                <a:latin typeface="+mj-lt"/>
                <a:cs typeface="Arial"/>
              </a:rPr>
              <a:t>PRINCIPIOS RECTORES Y OBLIGACIONES EN MATERIA DE DERECHOS HUMANOS Y DEBERES DE REPARACIÓN DE VIOLACIONES</a:t>
            </a:r>
          </a:p>
          <a:p>
            <a:pPr marL="0" indent="0">
              <a:buNone/>
            </a:pPr>
            <a:endParaRPr lang="es-MX" sz="2400" b="1" dirty="0">
              <a:latin typeface="+mj-lt"/>
              <a:cs typeface="Arial"/>
            </a:endParaRPr>
          </a:p>
          <a:p>
            <a:pPr marL="0" lvl="0" indent="0" algn="just">
              <a:buNone/>
            </a:pPr>
            <a:r>
              <a:rPr lang="en-US" sz="2400" b="1" dirty="0" err="1">
                <a:ea typeface="ＭＳ Ｐゴシック" pitchFamily="60" charset="-128"/>
                <a:cs typeface="Arial"/>
                <a:sym typeface="Times New Roman" pitchFamily="60" charset="0"/>
              </a:rPr>
              <a:t>Todas</a:t>
            </a:r>
            <a:r>
              <a:rPr lang="en-US" sz="2400" b="1" dirty="0">
                <a:ea typeface="ＭＳ Ｐゴシック" pitchFamily="60" charset="-128"/>
                <a:cs typeface="Arial"/>
                <a:sym typeface="Times New Roman" pitchFamily="60" charset="0"/>
              </a:rPr>
              <a:t> </a:t>
            </a:r>
            <a:r>
              <a:rPr lang="en-US" sz="2400" b="1" dirty="0" err="1">
                <a:ea typeface="ＭＳ Ｐゴシック" pitchFamily="60" charset="-128"/>
                <a:cs typeface="Arial"/>
                <a:sym typeface="Times New Roman" pitchFamily="60" charset="0"/>
              </a:rPr>
              <a:t>las</a:t>
            </a:r>
            <a:r>
              <a:rPr lang="en-US" sz="2400" b="1" dirty="0">
                <a:ea typeface="ＭＳ Ｐゴシック" pitchFamily="60" charset="-128"/>
                <a:cs typeface="Arial"/>
                <a:sym typeface="Times New Roman" pitchFamily="60" charset="0"/>
              </a:rPr>
              <a:t> </a:t>
            </a:r>
            <a:r>
              <a:rPr lang="en-US" sz="2400" b="1" dirty="0" err="1">
                <a:ea typeface="ＭＳ Ｐゴシック" pitchFamily="60" charset="-128"/>
                <a:cs typeface="Arial"/>
                <a:sym typeface="Times New Roman" pitchFamily="60" charset="0"/>
              </a:rPr>
              <a:t>autoridades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, en el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ámbito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de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sus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competencias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,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tienen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la </a:t>
            </a:r>
            <a:r>
              <a:rPr lang="en-US" sz="2400" b="1" dirty="0" err="1">
                <a:ea typeface="ＭＳ Ｐゴシック" pitchFamily="60" charset="-128"/>
                <a:cs typeface="Arial"/>
                <a:sym typeface="Times New Roman" pitchFamily="60" charset="0"/>
              </a:rPr>
              <a:t>obligación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de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promover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,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respetar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,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proteger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 y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garantizar</a:t>
            </a:r>
            <a:r>
              <a:rPr lang="en-US" sz="2400" b="1" dirty="0">
                <a:ea typeface="ＭＳ Ｐゴシック" pitchFamily="60" charset="-128"/>
                <a:cs typeface="Arial"/>
                <a:sym typeface="Times New Roman" pitchFamily="60" charset="0"/>
              </a:rPr>
              <a:t> 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los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derechos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humanos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de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conformidad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con los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principios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de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universalidad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,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interdependencia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,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indivisibilidad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 y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progresividad</a:t>
            </a:r>
            <a:r>
              <a:rPr lang="en-US" sz="2400" dirty="0">
                <a:solidFill>
                  <a:srgbClr val="FFC000"/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.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En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consecuencia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, el Estado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deberá</a:t>
            </a:r>
            <a:r>
              <a:rPr lang="en-US" sz="2400" dirty="0">
                <a:solidFill>
                  <a:srgbClr val="FF0000"/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prevenir</a:t>
            </a:r>
            <a:r>
              <a:rPr lang="en-US" sz="2400" b="1" dirty="0">
                <a:solidFill>
                  <a:srgbClr val="C00000"/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, </a:t>
            </a:r>
            <a:r>
              <a:rPr lang="en-US" sz="2400" b="1" dirty="0" err="1">
                <a:solidFill>
                  <a:srgbClr val="C00000"/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investigar</a:t>
            </a:r>
            <a:r>
              <a:rPr lang="en-US" sz="2400" b="1" dirty="0">
                <a:solidFill>
                  <a:srgbClr val="C00000"/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, </a:t>
            </a:r>
            <a:r>
              <a:rPr lang="en-US" sz="2400" b="1" dirty="0" err="1">
                <a:solidFill>
                  <a:srgbClr val="C00000"/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sancionar</a:t>
            </a:r>
            <a:r>
              <a:rPr lang="en-US" sz="2400" b="1" dirty="0">
                <a:solidFill>
                  <a:srgbClr val="C00000"/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 y </a:t>
            </a:r>
            <a:r>
              <a:rPr lang="en-US" sz="2400" b="1" dirty="0" err="1">
                <a:solidFill>
                  <a:srgbClr val="C00000"/>
                </a:solidFill>
                <a:ea typeface="ＭＳ Ｐゴシック" pitchFamily="60" charset="-128"/>
                <a:cs typeface="Arial"/>
                <a:sym typeface="Times New Roman" pitchFamily="60" charset="0"/>
              </a:rPr>
              <a:t>reparar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las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violaciones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a los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derechos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humanos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, en los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términos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que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</a:t>
            </a:r>
            <a:r>
              <a:rPr lang="en-US" sz="2400" dirty="0" err="1">
                <a:ea typeface="ＭＳ Ｐゴシック" pitchFamily="60" charset="-128"/>
                <a:cs typeface="Arial"/>
                <a:sym typeface="Times New Roman" pitchFamily="60" charset="0"/>
              </a:rPr>
              <a:t>establezca</a:t>
            </a:r>
            <a:r>
              <a:rPr lang="en-US" sz="2400" dirty="0">
                <a:ea typeface="ＭＳ Ｐゴシック" pitchFamily="60" charset="-128"/>
                <a:cs typeface="Arial"/>
                <a:sym typeface="Times New Roman" pitchFamily="60" charset="0"/>
              </a:rPr>
              <a:t> la ley.</a:t>
            </a:r>
          </a:p>
          <a:p>
            <a:pPr marL="0" indent="0" algn="just">
              <a:buNone/>
            </a:pPr>
            <a:endParaRPr lang="es-MX" sz="1800" dirty="0">
              <a:latin typeface="Arial"/>
              <a:cs typeface="Arial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67544" y="980728"/>
            <a:ext cx="8157592" cy="1080120"/>
          </a:xfrm>
          <a:prstGeom prst="rect">
            <a:avLst/>
          </a:prstGeom>
          <a:solidFill>
            <a:srgbClr val="005600"/>
          </a:solidFill>
          <a:ln>
            <a:solidFill>
              <a:srgbClr val="4A7EBB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b="1" dirty="0" smtClean="0">
                <a:solidFill>
                  <a:schemeClr val="bg1"/>
                </a:solidFill>
                <a:latin typeface="Arial"/>
                <a:cs typeface="Arial"/>
              </a:rPr>
              <a:t>ART. 1° CONSTITUCIONAL: TERCER PÁRRAFO</a:t>
            </a:r>
          </a:p>
        </p:txBody>
      </p:sp>
    </p:spTree>
    <p:extLst>
      <p:ext uri="{BB962C8B-B14F-4D97-AF65-F5344CB8AC3E}">
        <p14:creationId xmlns:p14="http://schemas.microsoft.com/office/powerpoint/2010/main" val="391397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37928" y="2420888"/>
            <a:ext cx="7416824" cy="38164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b="1" dirty="0" smtClean="0">
                <a:latin typeface="+mj-lt"/>
                <a:cs typeface="Arial"/>
              </a:rPr>
              <a:t>IGUALDAD Y NO DISCRIMINACIÓN</a:t>
            </a:r>
          </a:p>
          <a:p>
            <a:pPr marL="0" indent="0">
              <a:buNone/>
            </a:pPr>
            <a:endParaRPr lang="es-MX" sz="2400" b="1" dirty="0">
              <a:latin typeface="+mj-lt"/>
              <a:cs typeface="Arial"/>
            </a:endParaRPr>
          </a:p>
          <a:p>
            <a:pPr marL="0" indent="0" algn="just">
              <a:buNone/>
            </a:pPr>
            <a:r>
              <a:rPr lang="es-MX" sz="2400" dirty="0">
                <a:latin typeface="+mj-lt"/>
                <a:cs typeface="Arial"/>
              </a:rPr>
              <a:t>Queda </a:t>
            </a:r>
            <a:r>
              <a:rPr lang="es-MX" sz="2400" b="1" dirty="0">
                <a:solidFill>
                  <a:srgbClr val="FF0000"/>
                </a:solidFill>
                <a:latin typeface="+mj-lt"/>
                <a:cs typeface="Arial"/>
              </a:rPr>
              <a:t>prohibida toda discriminación </a:t>
            </a:r>
            <a:r>
              <a:rPr lang="es-MX" sz="2400" dirty="0">
                <a:latin typeface="+mj-lt"/>
                <a:cs typeface="Arial"/>
              </a:rPr>
              <a:t>motivada por origen étnico o nacional, el género, la edad, </a:t>
            </a:r>
            <a:r>
              <a:rPr lang="es-MX" sz="2400" dirty="0" smtClean="0">
                <a:latin typeface="+mj-lt"/>
                <a:cs typeface="Arial"/>
              </a:rPr>
              <a:t>las discapacidades</a:t>
            </a:r>
            <a:r>
              <a:rPr lang="es-MX" sz="2400" dirty="0">
                <a:latin typeface="+mj-lt"/>
                <a:cs typeface="Arial"/>
              </a:rPr>
              <a:t>, la condición social, las condiciones de salud, la religión, las opiniones, las </a:t>
            </a:r>
            <a:r>
              <a:rPr lang="es-MX" sz="2400" dirty="0" smtClean="0">
                <a:latin typeface="+mj-lt"/>
                <a:cs typeface="Arial"/>
              </a:rPr>
              <a:t>preferencias sexuales</a:t>
            </a:r>
            <a:r>
              <a:rPr lang="es-MX" sz="2400" dirty="0">
                <a:latin typeface="+mj-lt"/>
                <a:cs typeface="Arial"/>
              </a:rPr>
              <a:t>, el estado civil o cualquier otra que atente contra la dignidad humana y tenga por objeto anular </a:t>
            </a:r>
            <a:r>
              <a:rPr lang="es-MX" sz="2400" dirty="0" smtClean="0">
                <a:latin typeface="+mj-lt"/>
                <a:cs typeface="Arial"/>
              </a:rPr>
              <a:t>o menoscabar </a:t>
            </a:r>
            <a:r>
              <a:rPr lang="es-MX" sz="2400" dirty="0">
                <a:latin typeface="+mj-lt"/>
                <a:cs typeface="Arial"/>
              </a:rPr>
              <a:t>los derechos y libertades de las personas.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67544" y="980728"/>
            <a:ext cx="8157592" cy="1080120"/>
          </a:xfrm>
          <a:prstGeom prst="rect">
            <a:avLst/>
          </a:prstGeom>
          <a:solidFill>
            <a:srgbClr val="005600"/>
          </a:solidFill>
          <a:ln>
            <a:solidFill>
              <a:srgbClr val="4A7EBB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b="1" dirty="0" smtClean="0">
                <a:solidFill>
                  <a:schemeClr val="bg1"/>
                </a:solidFill>
                <a:latin typeface="Arial"/>
                <a:cs typeface="Arial"/>
              </a:rPr>
              <a:t>ART. 1° CONSTITUCIONAL: QUINTO PÁRRAFO</a:t>
            </a:r>
          </a:p>
        </p:txBody>
      </p:sp>
    </p:spTree>
    <p:extLst>
      <p:ext uri="{BB962C8B-B14F-4D97-AF65-F5344CB8AC3E}">
        <p14:creationId xmlns:p14="http://schemas.microsoft.com/office/powerpoint/2010/main" val="213864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355665977"/>
              </p:ext>
            </p:extLst>
          </p:nvPr>
        </p:nvGraphicFramePr>
        <p:xfrm>
          <a:off x="467544" y="1988840"/>
          <a:ext cx="842493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259632" y="836712"/>
            <a:ext cx="6731705" cy="864096"/>
          </a:xfrm>
          <a:prstGeom prst="rect">
            <a:avLst/>
          </a:prstGeom>
          <a:solidFill>
            <a:srgbClr val="005600"/>
          </a:solidFill>
          <a:ln>
            <a:solidFill>
              <a:srgbClr val="4A7E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s-MX" sz="2800" b="1" dirty="0" smtClean="0">
                <a:solidFill>
                  <a:prstClr val="white"/>
                </a:solidFill>
              </a:rPr>
              <a:t>PRINCIPIO PRO PERSONA</a:t>
            </a:r>
            <a:endParaRPr lang="es-MX" sz="2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1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b="1" dirty="0" smtClean="0">
              <a:solidFill>
                <a:srgbClr val="005800"/>
              </a:solidFill>
            </a:endParaRPr>
          </a:p>
          <a:p>
            <a:pPr marL="0" indent="0" algn="ctr">
              <a:buNone/>
            </a:pPr>
            <a:r>
              <a:rPr lang="es-MX" b="1" dirty="0" smtClean="0">
                <a:solidFill>
                  <a:srgbClr val="005800"/>
                </a:solidFill>
              </a:rPr>
              <a:t>Jerarquía de normas</a:t>
            </a:r>
            <a:endParaRPr lang="es-MX" b="1" dirty="0">
              <a:solidFill>
                <a:srgbClr val="005800"/>
              </a:solidFill>
            </a:endParaRPr>
          </a:p>
        </p:txBody>
      </p:sp>
      <p:graphicFrame>
        <p:nvGraphicFramePr>
          <p:cNvPr id="9" name="6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993763"/>
              </p:ext>
            </p:extLst>
          </p:nvPr>
        </p:nvGraphicFramePr>
        <p:xfrm>
          <a:off x="323528" y="2708920"/>
          <a:ext cx="8229600" cy="3777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ítulo 1"/>
          <p:cNvSpPr txBox="1">
            <a:spLocks/>
          </p:cNvSpPr>
          <p:nvPr/>
        </p:nvSpPr>
        <p:spPr>
          <a:xfrm>
            <a:off x="619944" y="1133128"/>
            <a:ext cx="8157592" cy="1080120"/>
          </a:xfrm>
          <a:prstGeom prst="rect">
            <a:avLst/>
          </a:prstGeom>
          <a:solidFill>
            <a:srgbClr val="005600"/>
          </a:solidFill>
          <a:ln>
            <a:solidFill>
              <a:srgbClr val="4A7EBB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b="1" dirty="0">
                <a:solidFill>
                  <a:schemeClr val="bg1"/>
                </a:solidFill>
                <a:latin typeface="Arial"/>
                <a:cs typeface="Arial"/>
              </a:rPr>
              <a:t>Relación entre la Constitución y </a:t>
            </a:r>
            <a:endParaRPr lang="es-MX" sz="24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s-MX" sz="2400" b="1" dirty="0" smtClean="0">
                <a:solidFill>
                  <a:schemeClr val="bg1"/>
                </a:solidFill>
                <a:latin typeface="Arial"/>
                <a:cs typeface="Arial"/>
              </a:rPr>
              <a:t>los Tratados Internacionales</a:t>
            </a:r>
          </a:p>
        </p:txBody>
      </p:sp>
    </p:spTree>
    <p:extLst>
      <p:ext uri="{BB962C8B-B14F-4D97-AF65-F5344CB8AC3E}">
        <p14:creationId xmlns:p14="http://schemas.microsoft.com/office/powerpoint/2010/main" val="6664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Elipse"/>
          <p:cNvSpPr/>
          <p:nvPr/>
        </p:nvSpPr>
        <p:spPr>
          <a:xfrm>
            <a:off x="895559" y="2517552"/>
            <a:ext cx="7560840" cy="379176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3" name="2 Grupo"/>
          <p:cNvGrpSpPr/>
          <p:nvPr/>
        </p:nvGrpSpPr>
        <p:grpSpPr>
          <a:xfrm>
            <a:off x="1233972" y="3717032"/>
            <a:ext cx="6624736" cy="1923386"/>
            <a:chOff x="1190824" y="3645024"/>
            <a:chExt cx="6477520" cy="1656184"/>
          </a:xfrm>
        </p:grpSpPr>
        <p:sp>
          <p:nvSpPr>
            <p:cNvPr id="9" name="8 Elipse"/>
            <p:cNvSpPr/>
            <p:nvPr/>
          </p:nvSpPr>
          <p:spPr>
            <a:xfrm>
              <a:off x="4283968" y="3645024"/>
              <a:ext cx="3384376" cy="1656184"/>
            </a:xfrm>
            <a:prstGeom prst="ellipse">
              <a:avLst/>
            </a:prstGeom>
            <a:solidFill>
              <a:srgbClr val="FFCC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 smtClean="0">
                  <a:solidFill>
                    <a:schemeClr val="tx1"/>
                  </a:solidFill>
                </a:rPr>
                <a:t>Normas de derechos humanos contenidos en tratados internacionales</a:t>
              </a:r>
              <a:endParaRPr lang="es-MX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7 Elipse"/>
            <p:cNvSpPr/>
            <p:nvPr/>
          </p:nvSpPr>
          <p:spPr>
            <a:xfrm>
              <a:off x="1190824" y="3645024"/>
              <a:ext cx="3600400" cy="1656184"/>
            </a:xfrm>
            <a:prstGeom prst="ellipse">
              <a:avLst/>
            </a:prstGeom>
            <a:solidFill>
              <a:srgbClr val="FFCC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500" b="1" dirty="0" smtClean="0">
                  <a:solidFill>
                    <a:schemeClr val="tx1"/>
                  </a:solidFill>
                </a:rPr>
                <a:t>Constitución </a:t>
              </a:r>
              <a:endParaRPr lang="es-MX" sz="25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9 CuadroTexto"/>
          <p:cNvSpPr txBox="1"/>
          <p:nvPr/>
        </p:nvSpPr>
        <p:spPr>
          <a:xfrm>
            <a:off x="2515739" y="2742019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</a:rPr>
              <a:t>Parámetro de Control de Regularidad Constitucional</a:t>
            </a:r>
            <a:endParaRPr lang="es-MX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467544" y="980728"/>
            <a:ext cx="8157592" cy="1080120"/>
          </a:xfrm>
          <a:prstGeom prst="rect">
            <a:avLst/>
          </a:prstGeom>
          <a:solidFill>
            <a:srgbClr val="005600"/>
          </a:solidFill>
          <a:ln>
            <a:solidFill>
              <a:srgbClr val="4A7EBB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 smtClean="0">
                <a:solidFill>
                  <a:schemeClr val="bg1"/>
                </a:solidFill>
                <a:cs typeface="Arial"/>
              </a:rPr>
              <a:t>Parámetro de Control de                        Regularidad Constitucional</a:t>
            </a:r>
          </a:p>
        </p:txBody>
      </p:sp>
    </p:spTree>
    <p:extLst>
      <p:ext uri="{BB962C8B-B14F-4D97-AF65-F5344CB8AC3E}">
        <p14:creationId xmlns:p14="http://schemas.microsoft.com/office/powerpoint/2010/main" val="143256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7346</TotalTime>
  <Words>717</Words>
  <Application>Microsoft Office PowerPoint</Application>
  <PresentationFormat>Presentación en pantalla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1_Tema de Office</vt:lpstr>
      <vt:lpstr> 4to CURSO INTERNACIONAL DE ALTA FORMACIÓN  La Armonización del orden jurídico nacional en material de igualdad y no discriminación a la luz de la Reforma Constitucional de Derechos Humanos   México, D.F., a 29 de septiembre de 2014.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de la Conferencia Nacional de Gobernadores (Conago) y EL PROGRAMA  NACIONAL DE DERECHOS HUMANOS</dc:title>
  <dc:creator>Salgado Ponce Thania Coral</dc:creator>
  <cp:lastModifiedBy>Benítez Martínez Valentina</cp:lastModifiedBy>
  <cp:revision>359</cp:revision>
  <cp:lastPrinted>2014-09-29T18:37:27Z</cp:lastPrinted>
  <dcterms:created xsi:type="dcterms:W3CDTF">2013-11-29T18:30:55Z</dcterms:created>
  <dcterms:modified xsi:type="dcterms:W3CDTF">2014-09-29T18:51:58Z</dcterms:modified>
</cp:coreProperties>
</file>